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80" r:id="rId3"/>
    <p:sldId id="277" r:id="rId4"/>
    <p:sldId id="258" r:id="rId5"/>
    <p:sldId id="276" r:id="rId6"/>
    <p:sldId id="272" r:id="rId7"/>
    <p:sldId id="268" r:id="rId8"/>
    <p:sldId id="261" r:id="rId9"/>
    <p:sldId id="274" r:id="rId10"/>
    <p:sldId id="270" r:id="rId11"/>
    <p:sldId id="267" r:id="rId12"/>
    <p:sldId id="275" r:id="rId13"/>
    <p:sldId id="271" r:id="rId14"/>
    <p:sldId id="265" r:id="rId15"/>
    <p:sldId id="269" r:id="rId16"/>
    <p:sldId id="262" r:id="rId17"/>
    <p:sldId id="264" r:id="rId18"/>
    <p:sldId id="257" r:id="rId19"/>
    <p:sldId id="279" r:id="rId20"/>
    <p:sldId id="263" r:id="rId21"/>
    <p:sldId id="266" r:id="rId22"/>
    <p:sldId id="278" r:id="rId23"/>
    <p:sldId id="273"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380"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3866920"/>
            <a:ext cx="9144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9144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473795" y="5052545"/>
            <a:ext cx="5637010"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CF25A75-0484-4870-A008-3096356D958D}" type="datetimeFigureOut">
              <a:rPr lang="en-US" smtClean="0"/>
              <a:t>6/15/2018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1D7EDF-4888-4979-A5AA-648280E5B1AC}" type="slidenum">
              <a:rPr lang="en-US" smtClean="0"/>
              <a:t>‹#›</a:t>
            </a:fld>
            <a:endParaRPr lang="en-US"/>
          </a:p>
        </p:txBody>
      </p:sp>
      <p:sp>
        <p:nvSpPr>
          <p:cNvPr id="2" name="Title 1"/>
          <p:cNvSpPr>
            <a:spLocks noGrp="1"/>
          </p:cNvSpPr>
          <p:nvPr>
            <p:ph type="ctrTitle"/>
          </p:nvPr>
        </p:nvSpPr>
        <p:spPr>
          <a:xfrm>
            <a:off x="817581" y="3132290"/>
            <a:ext cx="7175351" cy="1793167"/>
          </a:xfrm>
          <a:effectLst/>
        </p:spPr>
        <p:txBody>
          <a:bodyPr>
            <a:noAutofit/>
          </a:bodyPr>
          <a:lstStyle>
            <a:lvl1pPr marL="640080" indent="-457200" algn="l">
              <a:defRPr sz="5400"/>
            </a:lvl1pPr>
          </a:lstStyle>
          <a:p>
            <a:r>
              <a:rPr lang="en-US"/>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1905000" y="731519"/>
            <a:ext cx="6400800" cy="34747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CF25A75-0484-4870-A008-3096356D958D}" type="datetimeFigureOut">
              <a:rPr lang="en-US" smtClean="0"/>
              <a:t>6/15/2018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1D7EDF-4888-4979-A5AA-648280E5B1A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376517"/>
            <a:ext cx="2057400" cy="5238339"/>
          </a:xfrm>
          <a:effectLst/>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3324113" y="731519"/>
            <a:ext cx="4829287" cy="48947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F25A75-0484-4870-A008-3096356D958D}" type="datetimeFigureOut">
              <a:rPr lang="en-US" smtClean="0"/>
              <a:t>6/15/2018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1D7EDF-4888-4979-A5AA-648280E5B1A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CF25A75-0484-4870-A008-3096356D958D}" type="datetimeFigureOut">
              <a:rPr lang="en-US" smtClean="0"/>
              <a:t>6/15/2018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1D7EDF-4888-4979-A5AA-648280E5B1A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
        <p:nvSpPr>
          <p:cNvPr id="10" name="Content Placeholder 9"/>
          <p:cNvSpPr>
            <a:spLocks noGrp="1"/>
          </p:cNvSpPr>
          <p:nvPr>
            <p:ph sz="quarter" idx="13"/>
          </p:nvPr>
        </p:nvSpPr>
        <p:spPr>
          <a:xfrm>
            <a:off x="1143000" y="731520"/>
            <a:ext cx="64008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33195" y="2172648"/>
            <a:ext cx="5966666" cy="2423346"/>
          </a:xfrm>
          <a:effectLst/>
        </p:spPr>
        <p:txBody>
          <a:bodyPr anchor="b"/>
          <a:lstStyle>
            <a:lvl1pPr algn="r">
              <a:defRPr sz="4600" b="1" cap="none" baseline="0"/>
            </a:lvl1pPr>
          </a:lstStyle>
          <a:p>
            <a:r>
              <a:rPr lang="en-US"/>
              <a:t>Click to edit Master title style</a:t>
            </a:r>
            <a:endParaRPr lang="en-US" dirty="0"/>
          </a:p>
        </p:txBody>
      </p:sp>
      <p:sp>
        <p:nvSpPr>
          <p:cNvPr id="3" name="Text Placeholder 2"/>
          <p:cNvSpPr>
            <a:spLocks noGrp="1"/>
          </p:cNvSpPr>
          <p:nvPr>
            <p:ph type="body" idx="1"/>
          </p:nvPr>
        </p:nvSpPr>
        <p:spPr>
          <a:xfrm>
            <a:off x="2022438" y="4607511"/>
            <a:ext cx="5970494" cy="835460"/>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F25A75-0484-4870-A008-3096356D958D}" type="datetimeFigureOut">
              <a:rPr lang="en-US" smtClean="0"/>
              <a:t>6/15/2018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1D7EDF-4888-4979-A5AA-648280E5B1AC}"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CF25A75-0484-4870-A008-3096356D958D}" type="datetimeFigureOut">
              <a:rPr lang="en-US" smtClean="0"/>
              <a:t>6/15/2018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1D7EDF-4888-4979-A5AA-648280E5B1A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3"/>
          </p:nvPr>
        </p:nvSpPr>
        <p:spPr>
          <a:xfrm>
            <a:off x="1142999" y="731519"/>
            <a:ext cx="3346704"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4645152" y="731520"/>
            <a:ext cx="3346704"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6447" y="1400327"/>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7302"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US"/>
              <a:t>Click to edit Master text styles</a:t>
            </a:r>
          </a:p>
        </p:txBody>
      </p:sp>
      <p:sp>
        <p:nvSpPr>
          <p:cNvPr id="6" name="Content Placeholder 5"/>
          <p:cNvSpPr>
            <a:spLocks noGrp="1"/>
          </p:cNvSpPr>
          <p:nvPr>
            <p:ph sz="quarter" idx="4"/>
          </p:nvPr>
        </p:nvSpPr>
        <p:spPr>
          <a:xfrm>
            <a:off x="4645025" y="1399032"/>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CF25A75-0484-4870-A008-3096356D958D}" type="datetimeFigureOut">
              <a:rPr lang="en-US" smtClean="0"/>
              <a:t>6/15/2018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21D7EDF-4888-4979-A5AA-648280E5B1AC}"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F25A75-0484-4870-A008-3096356D958D}" type="datetimeFigureOut">
              <a:rPr lang="en-US" smtClean="0"/>
              <a:t>6/15/2018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1D7EDF-4888-4979-A5AA-648280E5B1A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F25A75-0484-4870-A008-3096356D958D}" type="datetimeFigureOut">
              <a:rPr lang="en-US" smtClean="0"/>
              <a:t>6/15/2018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21D7EDF-4888-4979-A5AA-648280E5B1A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5" y="2209800"/>
            <a:ext cx="3636085" cy="1258493"/>
          </a:xfrm>
          <a:effectLst/>
        </p:spPr>
        <p:txBody>
          <a:bodyPr anchor="b">
            <a:noAutofit/>
          </a:bodyPr>
          <a:lstStyle>
            <a:lvl1pPr marL="228600" indent="-228600" algn="l">
              <a:defRPr sz="2800" b="1">
                <a:effectLst/>
              </a:defRPr>
            </a:lvl1pPr>
          </a:lstStyle>
          <a:p>
            <a:r>
              <a:rPr lang="en-US"/>
              <a:t>Click to edit Master title style</a:t>
            </a:r>
            <a:endParaRPr lang="en-US" dirty="0"/>
          </a:p>
        </p:txBody>
      </p:sp>
      <p:sp>
        <p:nvSpPr>
          <p:cNvPr id="3" name="Content Placeholder 2"/>
          <p:cNvSpPr>
            <a:spLocks noGrp="1"/>
          </p:cNvSpPr>
          <p:nvPr>
            <p:ph idx="1"/>
          </p:nvPr>
        </p:nvSpPr>
        <p:spPr>
          <a:xfrm>
            <a:off x="4593515" y="731520"/>
            <a:ext cx="4017085"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5765" y="3497802"/>
            <a:ext cx="3388660"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F25A75-0484-4870-A008-3096356D958D}" type="datetimeFigureOut">
              <a:rPr lang="en-US" smtClean="0"/>
              <a:t>6/15/2018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1D7EDF-4888-4979-A5AA-648280E5B1AC}"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75175" y="1143000"/>
            <a:ext cx="41148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77887" y="1010486"/>
            <a:ext cx="3694114"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F25A75-0484-4870-A008-3096356D958D}" type="datetimeFigureOut">
              <a:rPr lang="en-US" smtClean="0"/>
              <a:t>6/15/2018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1D7EDF-4888-4979-A5AA-648280E5B1AC}" type="slidenum">
              <a:rPr lang="en-US" smtClean="0"/>
              <a:t>‹#›</a:t>
            </a:fld>
            <a:endParaRPr lang="en-US"/>
          </a:p>
        </p:txBody>
      </p:sp>
      <p:sp>
        <p:nvSpPr>
          <p:cNvPr id="2" name="Title 1"/>
          <p:cNvSpPr>
            <a:spLocks noGrp="1"/>
          </p:cNvSpPr>
          <p:nvPr>
            <p:ph type="title"/>
          </p:nvPr>
        </p:nvSpPr>
        <p:spPr>
          <a:xfrm>
            <a:off x="727268" y="4464421"/>
            <a:ext cx="6383538" cy="1143000"/>
          </a:xfrm>
        </p:spPr>
        <p:txBody>
          <a:bodyPr anchor="b">
            <a:noAutofit/>
          </a:bodyPr>
          <a:lstStyle>
            <a:lvl1pPr algn="l">
              <a:defRPr sz="4600" b="1"/>
            </a:lvl1pPr>
          </a:lstStyle>
          <a:p>
            <a:r>
              <a:rPr lang="en-US"/>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9144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3768304"/>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793289" y="4372168"/>
            <a:ext cx="6512511" cy="1143000"/>
          </a:xfrm>
          <a:prstGeom prst="rect">
            <a:avLst/>
          </a:prstGeom>
          <a:effectLst/>
        </p:spPr>
        <p:txBody>
          <a:bodyPr vert="horz" lIns="91440" tIns="45720" rIns="91440" bIns="4572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1143000" y="732260"/>
            <a:ext cx="6400800" cy="34747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172200" y="6172200"/>
            <a:ext cx="2514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BCF25A75-0484-4870-A008-3096356D958D}" type="datetimeFigureOut">
              <a:rPr lang="en-US" smtClean="0"/>
              <a:t>6/15/2018</a:t>
            </a:fld>
            <a:endParaRPr lang="en-US"/>
          </a:p>
        </p:txBody>
      </p:sp>
      <p:sp>
        <p:nvSpPr>
          <p:cNvPr id="5" name="Footer Placeholder 4"/>
          <p:cNvSpPr>
            <a:spLocks noGrp="1"/>
          </p:cNvSpPr>
          <p:nvPr>
            <p:ph type="ftr" sz="quarter" idx="3"/>
          </p:nvPr>
        </p:nvSpPr>
        <p:spPr>
          <a:xfrm>
            <a:off x="457199" y="6172200"/>
            <a:ext cx="3352801"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3810000" y="6172200"/>
            <a:ext cx="18288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fld id="{D21D7EDF-4888-4979-A5AA-648280E5B1AC}"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hyperlink" Target="https://ideas.ted.com/88-books-to-enjoy-this-summer-the-ted-reading-list/?utm_campaign=social&amp;utm_medium=referral&amp;utm_source=facebook.com&amp;utm_content=ideas-blog&amp;utm_term=education" TargetMode="External"/><Relationship Id="rId2" Type="http://schemas.openxmlformats.org/officeDocument/2006/relationships/image" Target="../media/image15.png"/><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s://www.independent.co.uk/life-style/health-and-families/health-news/social-activities-such-as-book-clubs-just-as-important-as-fitness-to-help-you-live-longer-says-study-a6875596.html" TargetMode="External"/><Relationship Id="rId2" Type="http://schemas.openxmlformats.org/officeDocument/2006/relationships/image" Target="../media/image21.png"/><Relationship Id="rId1" Type="http://schemas.openxmlformats.org/officeDocument/2006/relationships/slideLayout" Target="../slideLayouts/slideLayout9.xml"/><Relationship Id="rId5" Type="http://schemas.openxmlformats.org/officeDocument/2006/relationships/hyperlink" Target="http://bmjopen.bmj.com/content/6/2/e010164" TargetMode="External"/><Relationship Id="rId4" Type="http://schemas.openxmlformats.org/officeDocument/2006/relationships/hyperlink" Target="https://www.uq.edu.au/news/article/2016/02/want-longer-life-join-club"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newyorker.com/culture/cultural-comment/can-reading-make-you-happier" TargetMode="Externa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hyperlink" Target="https://diversebooks.org/" TargetMode="External"/><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8" Type="http://schemas.openxmlformats.org/officeDocument/2006/relationships/hyperlink" Target="http://bmjopen.bmj.com/content/6/2/e010164" TargetMode="External"/><Relationship Id="rId3" Type="http://schemas.openxmlformats.org/officeDocument/2006/relationships/hyperlink" Target="https://www.psychologytoday.com/us/blog/your-future-self/201806/the-real-life-benefits-reading-fiction" TargetMode="External"/><Relationship Id="rId7" Type="http://schemas.openxmlformats.org/officeDocument/2006/relationships/hyperlink" Target="https://www.uq.edu.au/news/article/2016/02/want-longer-life-join-club" TargetMode="External"/><Relationship Id="rId2" Type="http://schemas.openxmlformats.org/officeDocument/2006/relationships/hyperlink" Target="https://www.krl.org/summer" TargetMode="External"/><Relationship Id="rId1" Type="http://schemas.openxmlformats.org/officeDocument/2006/relationships/slideLayout" Target="../slideLayouts/slideLayout9.xml"/><Relationship Id="rId6" Type="http://schemas.openxmlformats.org/officeDocument/2006/relationships/hyperlink" Target="https://ideas.ted.com/88-books-to-enjoy-this-summer-the-ted-reading-list/?utm_campaign=social&amp;utm_medium=referral&amp;utm_source=facebook.com&amp;utm_content=ideas-blog&amp;utm_term=education" TargetMode="External"/><Relationship Id="rId5" Type="http://schemas.openxmlformats.org/officeDocument/2006/relationships/hyperlink" Target="https://bento.cdn.pbs.org/hostedbento-prod/filer_public/greatamericanread/TGAR_BookChecklist_2018.pdf" TargetMode="External"/><Relationship Id="rId10" Type="http://schemas.openxmlformats.org/officeDocument/2006/relationships/hyperlink" Target="https://diversebooks.org/" TargetMode="External"/><Relationship Id="rId4" Type="http://schemas.openxmlformats.org/officeDocument/2006/relationships/hyperlink" Target="https://www.pbs.org/the-great-american-read/home/" TargetMode="External"/><Relationship Id="rId9" Type="http://schemas.openxmlformats.org/officeDocument/2006/relationships/hyperlink" Target="https://www.newyorker.com/culture/cultural-comment/can-reading-make-you-happier"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psychologytoday.com/us/blog/your-future-self/201806/the-real-life-benefits-reading-fiction" TargetMode="External"/><Relationship Id="rId1" Type="http://schemas.openxmlformats.org/officeDocument/2006/relationships/slideLayout" Target="../slideLayouts/slideLayout9.xml"/><Relationship Id="rId4" Type="http://schemas.openxmlformats.org/officeDocument/2006/relationships/hyperlink" Target="http://russonreading.blogspot.com/2016/03/reading-our-way-to-empathy.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doubleexposure.site.seattleartmuseum.org/" TargetMode="Externa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hyperlink" Target="http://www.pbs.org/the-great-american-read/books/#/" TargetMode="External"/><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73794" y="5052545"/>
            <a:ext cx="6679605" cy="882119"/>
          </a:xfrm>
        </p:spPr>
        <p:txBody>
          <a:bodyPr/>
          <a:lstStyle/>
          <a:p>
            <a:pPr algn="ctr"/>
            <a:r>
              <a:rPr lang="en-US" dirty="0"/>
              <a:t>Presented by Melody Sky Eisler, </a:t>
            </a:r>
          </a:p>
          <a:p>
            <a:pPr algn="ctr"/>
            <a:r>
              <a:rPr lang="en-US" dirty="0"/>
              <a:t>Library Director Port Townsend Public Library  </a:t>
            </a:r>
          </a:p>
        </p:txBody>
      </p:sp>
      <p:sp>
        <p:nvSpPr>
          <p:cNvPr id="2" name="Title 1"/>
          <p:cNvSpPr>
            <a:spLocks noGrp="1"/>
          </p:cNvSpPr>
          <p:nvPr>
            <p:ph type="ctrTitle"/>
          </p:nvPr>
        </p:nvSpPr>
        <p:spPr/>
        <p:txBody>
          <a:bodyPr/>
          <a:lstStyle/>
          <a:p>
            <a:pPr marL="182880" indent="0">
              <a:buNone/>
            </a:pPr>
            <a:r>
              <a:rPr lang="en-US" dirty="0"/>
              <a:t>The Joys of Summer Reading</a:t>
            </a:r>
          </a:p>
        </p:txBody>
      </p:sp>
      <p:pic>
        <p:nvPicPr>
          <p:cNvPr id="5" name="Picture 4">
            <a:extLst>
              <a:ext uri="{FF2B5EF4-FFF2-40B4-BE49-F238E27FC236}">
                <a16:creationId xmlns="" xmlns:a16="http://schemas.microsoft.com/office/drawing/2014/main" id="{33F1EA00-992D-42BD-B15A-A58B590E21C0}"/>
              </a:ext>
            </a:extLst>
          </p:cNvPr>
          <p:cNvPicPr>
            <a:picLocks noChangeAspect="1"/>
          </p:cNvPicPr>
          <p:nvPr/>
        </p:nvPicPr>
        <p:blipFill>
          <a:blip r:embed="rId2"/>
          <a:stretch>
            <a:fillRect/>
          </a:stretch>
        </p:blipFill>
        <p:spPr>
          <a:xfrm>
            <a:off x="2667000" y="236690"/>
            <a:ext cx="3850009" cy="2895600"/>
          </a:xfrm>
          <a:prstGeom prst="rect">
            <a:avLst/>
          </a:prstGeom>
        </p:spPr>
      </p:pic>
      <p:pic>
        <p:nvPicPr>
          <p:cNvPr id="4" name="Picture 3">
            <a:extLst>
              <a:ext uri="{FF2B5EF4-FFF2-40B4-BE49-F238E27FC236}">
                <a16:creationId xmlns="" xmlns:a16="http://schemas.microsoft.com/office/drawing/2014/main" id="{1F89F3D0-3569-43DF-B9B5-90EF4E6B123A}"/>
              </a:ext>
            </a:extLst>
          </p:cNvPr>
          <p:cNvPicPr>
            <a:picLocks noChangeAspect="1"/>
          </p:cNvPicPr>
          <p:nvPr/>
        </p:nvPicPr>
        <p:blipFill>
          <a:blip r:embed="rId3"/>
          <a:stretch>
            <a:fillRect/>
          </a:stretch>
        </p:blipFill>
        <p:spPr>
          <a:xfrm>
            <a:off x="2822078" y="5919900"/>
            <a:ext cx="3426322" cy="721330"/>
          </a:xfrm>
          <a:prstGeom prst="rect">
            <a:avLst/>
          </a:prstGeom>
        </p:spPr>
      </p:pic>
      <p:sp>
        <p:nvSpPr>
          <p:cNvPr id="6" name="TextBox 5">
            <a:extLst>
              <a:ext uri="{FF2B5EF4-FFF2-40B4-BE49-F238E27FC236}">
                <a16:creationId xmlns="" xmlns:a16="http://schemas.microsoft.com/office/drawing/2014/main" id="{291579A5-D142-477A-9F13-FB85450FBEA7}"/>
              </a:ext>
            </a:extLst>
          </p:cNvPr>
          <p:cNvSpPr txBox="1"/>
          <p:nvPr/>
        </p:nvSpPr>
        <p:spPr>
          <a:xfrm>
            <a:off x="3930294" y="2916846"/>
            <a:ext cx="3200400" cy="215444"/>
          </a:xfrm>
          <a:prstGeom prst="rect">
            <a:avLst/>
          </a:prstGeom>
          <a:noFill/>
        </p:spPr>
        <p:txBody>
          <a:bodyPr wrap="square" rtlCol="0">
            <a:spAutoFit/>
          </a:bodyPr>
          <a:lstStyle/>
          <a:p>
            <a:r>
              <a:rPr lang="en-US" sz="800" dirty="0"/>
              <a:t>Original Summer Reading artwork by Annalisa Barelli </a:t>
            </a:r>
          </a:p>
        </p:txBody>
      </p:sp>
    </p:spTree>
    <p:extLst>
      <p:ext uri="{BB962C8B-B14F-4D97-AF65-F5344CB8AC3E}">
        <p14:creationId xmlns:p14="http://schemas.microsoft.com/office/powerpoint/2010/main" val="42094840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AF5EDA75-E78B-4D0D-B415-128B8D9E527E}"/>
              </a:ext>
            </a:extLst>
          </p:cNvPr>
          <p:cNvSpPr>
            <a:spLocks noGrp="1"/>
          </p:cNvSpPr>
          <p:nvPr>
            <p:ph type="body" sz="half" idx="2"/>
          </p:nvPr>
        </p:nvSpPr>
        <p:spPr/>
        <p:txBody>
          <a:bodyPr>
            <a:normAutofit/>
          </a:bodyPr>
          <a:lstStyle/>
          <a:p>
            <a:r>
              <a:rPr lang="en-US" b="1" i="1" dirty="0"/>
              <a:t>Less</a:t>
            </a:r>
            <a:r>
              <a:rPr lang="en-US" dirty="0"/>
              <a:t> by Andrew Sean Greer</a:t>
            </a:r>
          </a:p>
          <a:p>
            <a:r>
              <a:rPr lang="en-US" dirty="0" smtClean="0"/>
              <a:t>2018 </a:t>
            </a:r>
            <a:r>
              <a:rPr lang="en-US" dirty="0"/>
              <a:t>Pulitzer Prize for Fiction – rare to have a humorous book win!</a:t>
            </a:r>
          </a:p>
          <a:p>
            <a:endParaRPr lang="en-US" dirty="0"/>
          </a:p>
        </p:txBody>
      </p:sp>
      <p:sp>
        <p:nvSpPr>
          <p:cNvPr id="4" name="Title 3">
            <a:extLst>
              <a:ext uri="{FF2B5EF4-FFF2-40B4-BE49-F238E27FC236}">
                <a16:creationId xmlns="" xmlns:a16="http://schemas.microsoft.com/office/drawing/2014/main" id="{D783993A-8157-4322-83E9-A369E54F6E31}"/>
              </a:ext>
            </a:extLst>
          </p:cNvPr>
          <p:cNvSpPr>
            <a:spLocks noGrp="1"/>
          </p:cNvSpPr>
          <p:nvPr>
            <p:ph type="title"/>
          </p:nvPr>
        </p:nvSpPr>
        <p:spPr/>
        <p:txBody>
          <a:bodyPr/>
          <a:lstStyle/>
          <a:p>
            <a:r>
              <a:rPr lang="en-US" dirty="0"/>
              <a:t>Melody’s Reads</a:t>
            </a:r>
          </a:p>
        </p:txBody>
      </p:sp>
      <p:pic>
        <p:nvPicPr>
          <p:cNvPr id="5" name="Picture 4">
            <a:extLst>
              <a:ext uri="{FF2B5EF4-FFF2-40B4-BE49-F238E27FC236}">
                <a16:creationId xmlns="" xmlns:a16="http://schemas.microsoft.com/office/drawing/2014/main" id="{4FBFBDCD-163F-4038-ABAD-DDDC45DF3D70}"/>
              </a:ext>
            </a:extLst>
          </p:cNvPr>
          <p:cNvPicPr>
            <a:picLocks noChangeAspect="1"/>
          </p:cNvPicPr>
          <p:nvPr/>
        </p:nvPicPr>
        <p:blipFill>
          <a:blip r:embed="rId2"/>
          <a:stretch>
            <a:fillRect/>
          </a:stretch>
        </p:blipFill>
        <p:spPr>
          <a:xfrm>
            <a:off x="5410200" y="609600"/>
            <a:ext cx="2837655" cy="4392454"/>
          </a:xfrm>
          <a:prstGeom prst="rect">
            <a:avLst/>
          </a:prstGeom>
        </p:spPr>
      </p:pic>
    </p:spTree>
    <p:extLst>
      <p:ext uri="{BB962C8B-B14F-4D97-AF65-F5344CB8AC3E}">
        <p14:creationId xmlns:p14="http://schemas.microsoft.com/office/powerpoint/2010/main" val="2972206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 xmlns:a16="http://schemas.microsoft.com/office/drawing/2014/main" id="{251A9D0A-3B04-496D-96C9-996DDDC1C79F}"/>
              </a:ext>
            </a:extLst>
          </p:cNvPr>
          <p:cNvPicPr>
            <a:picLocks noGrp="1" noChangeAspect="1"/>
          </p:cNvPicPr>
          <p:nvPr>
            <p:ph type="pic" idx="1"/>
          </p:nvPr>
        </p:nvPicPr>
        <p:blipFill>
          <a:blip r:embed="rId2"/>
          <a:srcRect l="10528" r="10528"/>
          <a:stretch>
            <a:fillRect/>
          </a:stretch>
        </p:blipFill>
        <p:spPr>
          <a:prstGeom prst="rect">
            <a:avLst/>
          </a:prstGeom>
        </p:spPr>
      </p:pic>
      <p:sp>
        <p:nvSpPr>
          <p:cNvPr id="3" name="Text Placeholder 2">
            <a:extLst>
              <a:ext uri="{FF2B5EF4-FFF2-40B4-BE49-F238E27FC236}">
                <a16:creationId xmlns="" xmlns:a16="http://schemas.microsoft.com/office/drawing/2014/main" id="{972FF036-8814-45DA-A463-E63C55A9C7CC}"/>
              </a:ext>
            </a:extLst>
          </p:cNvPr>
          <p:cNvSpPr>
            <a:spLocks noGrp="1"/>
          </p:cNvSpPr>
          <p:nvPr>
            <p:ph type="body" sz="half" idx="2"/>
          </p:nvPr>
        </p:nvSpPr>
        <p:spPr>
          <a:xfrm>
            <a:off x="877886" y="1010486"/>
            <a:ext cx="3998913" cy="2951914"/>
          </a:xfrm>
        </p:spPr>
        <p:txBody>
          <a:bodyPr>
            <a:normAutofit fontScale="92500" lnSpcReduction="10000"/>
          </a:bodyPr>
          <a:lstStyle/>
          <a:p>
            <a:endParaRPr lang="en-US" dirty="0">
              <a:hlinkClick r:id="rId3"/>
            </a:endParaRPr>
          </a:p>
          <a:p>
            <a:r>
              <a:rPr lang="en-US" dirty="0">
                <a:solidFill>
                  <a:srgbClr val="333333"/>
                </a:solidFill>
                <a:latin typeface="DIN Next W01"/>
              </a:rPr>
              <a:t>Whether your weeks ahead contain travel, vacations or just longer and lazier days than usual, our list of recommendations from TED speakers has books for all moods, activities and tastes </a:t>
            </a:r>
          </a:p>
          <a:p>
            <a:r>
              <a:rPr lang="en-US" dirty="0">
                <a:hlinkClick r:id="rId3"/>
              </a:rPr>
              <a:t>https://ideas.ted.com/88-books-to-enjoy-this-summer-the-ted-reading-list/?utm_campaign=social&amp;utm_medium=referral&amp;utm_source=facebook.com&amp;utm_content=ideas-blog&amp;utm_term=education</a:t>
            </a:r>
            <a:r>
              <a:rPr lang="en-US" dirty="0"/>
              <a:t> </a:t>
            </a:r>
          </a:p>
        </p:txBody>
      </p:sp>
      <p:sp>
        <p:nvSpPr>
          <p:cNvPr id="4" name="Title 3">
            <a:extLst>
              <a:ext uri="{FF2B5EF4-FFF2-40B4-BE49-F238E27FC236}">
                <a16:creationId xmlns="" xmlns:a16="http://schemas.microsoft.com/office/drawing/2014/main" id="{5E289F02-9D66-472D-9E7C-C5C613799BD3}"/>
              </a:ext>
            </a:extLst>
          </p:cNvPr>
          <p:cNvSpPr>
            <a:spLocks noGrp="1"/>
          </p:cNvSpPr>
          <p:nvPr>
            <p:ph type="title"/>
          </p:nvPr>
        </p:nvSpPr>
        <p:spPr>
          <a:xfrm>
            <a:off x="727268" y="4464421"/>
            <a:ext cx="7807132" cy="1143000"/>
          </a:xfrm>
        </p:spPr>
        <p:txBody>
          <a:bodyPr/>
          <a:lstStyle/>
          <a:p>
            <a:r>
              <a:rPr lang="en-US" dirty="0"/>
              <a:t>The TED 88 Reading List</a:t>
            </a:r>
          </a:p>
        </p:txBody>
      </p:sp>
      <p:pic>
        <p:nvPicPr>
          <p:cNvPr id="6" name="Picture 5">
            <a:extLst>
              <a:ext uri="{FF2B5EF4-FFF2-40B4-BE49-F238E27FC236}">
                <a16:creationId xmlns="" xmlns:a16="http://schemas.microsoft.com/office/drawing/2014/main" id="{98944AAF-B554-409A-B472-2BB6CD80B0F5}"/>
              </a:ext>
            </a:extLst>
          </p:cNvPr>
          <p:cNvPicPr>
            <a:picLocks noChangeAspect="1"/>
          </p:cNvPicPr>
          <p:nvPr/>
        </p:nvPicPr>
        <p:blipFill>
          <a:blip r:embed="rId4"/>
          <a:stretch>
            <a:fillRect/>
          </a:stretch>
        </p:blipFill>
        <p:spPr>
          <a:xfrm>
            <a:off x="5562600" y="490135"/>
            <a:ext cx="2307499" cy="1040701"/>
          </a:xfrm>
          <a:prstGeom prst="rect">
            <a:avLst/>
          </a:prstGeom>
        </p:spPr>
      </p:pic>
    </p:spTree>
    <p:extLst>
      <p:ext uri="{BB962C8B-B14F-4D97-AF65-F5344CB8AC3E}">
        <p14:creationId xmlns:p14="http://schemas.microsoft.com/office/powerpoint/2010/main" val="3655204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BCDAEEE4-AFCA-4D27-95BA-98205AE77340}"/>
              </a:ext>
            </a:extLst>
          </p:cNvPr>
          <p:cNvSpPr>
            <a:spLocks noGrp="1"/>
          </p:cNvSpPr>
          <p:nvPr>
            <p:ph type="body" sz="half" idx="2"/>
          </p:nvPr>
        </p:nvSpPr>
        <p:spPr>
          <a:xfrm>
            <a:off x="877887" y="1010486"/>
            <a:ext cx="3694114" cy="3260320"/>
          </a:xfrm>
        </p:spPr>
        <p:txBody>
          <a:bodyPr>
            <a:normAutofit fontScale="92500"/>
          </a:bodyPr>
          <a:lstStyle/>
          <a:p>
            <a:r>
              <a:rPr lang="en-US" dirty="0"/>
              <a:t>When you want to understand why we humans do what we do</a:t>
            </a:r>
          </a:p>
          <a:p>
            <a:pPr lvl="1"/>
            <a:r>
              <a:rPr lang="en-US" dirty="0"/>
              <a:t>How Emotions Are Made: The Secret Life of the Brain</a:t>
            </a:r>
          </a:p>
          <a:p>
            <a:r>
              <a:rPr lang="en-US" dirty="0"/>
              <a:t>When you’re with your family — but want to read about other people’s</a:t>
            </a:r>
          </a:p>
          <a:p>
            <a:pPr lvl="1"/>
            <a:r>
              <a:rPr lang="en-US" dirty="0" err="1"/>
              <a:t>Kintu</a:t>
            </a:r>
            <a:r>
              <a:rPr lang="en-US" dirty="0"/>
              <a:t> ( pre-colonial and contemporary Uganda)</a:t>
            </a:r>
          </a:p>
          <a:p>
            <a:r>
              <a:rPr lang="en-US" dirty="0"/>
              <a:t>When you want to take an existential vacation in someone else’s life</a:t>
            </a:r>
          </a:p>
          <a:p>
            <a:pPr lvl="1"/>
            <a:r>
              <a:rPr lang="en-US" dirty="0"/>
              <a:t>Eunice: The Kennedy Who Changed the World </a:t>
            </a:r>
          </a:p>
          <a:p>
            <a:r>
              <a:rPr lang="en-US" dirty="0"/>
              <a:t>When you want to learn about nature</a:t>
            </a:r>
          </a:p>
          <a:p>
            <a:pPr lvl="1"/>
            <a:r>
              <a:rPr lang="en-US" dirty="0"/>
              <a:t>Forest Bathing: How Trees Can Help You Find Health and Happiness</a:t>
            </a:r>
          </a:p>
        </p:txBody>
      </p:sp>
      <p:sp>
        <p:nvSpPr>
          <p:cNvPr id="4" name="Title 3">
            <a:extLst>
              <a:ext uri="{FF2B5EF4-FFF2-40B4-BE49-F238E27FC236}">
                <a16:creationId xmlns="" xmlns:a16="http://schemas.microsoft.com/office/drawing/2014/main" id="{8F422DC5-9252-4690-9403-99AEB1A06275}"/>
              </a:ext>
            </a:extLst>
          </p:cNvPr>
          <p:cNvSpPr>
            <a:spLocks noGrp="1"/>
          </p:cNvSpPr>
          <p:nvPr>
            <p:ph type="title"/>
          </p:nvPr>
        </p:nvSpPr>
        <p:spPr/>
        <p:txBody>
          <a:bodyPr/>
          <a:lstStyle/>
          <a:p>
            <a:r>
              <a:rPr lang="en-US" dirty="0"/>
              <a:t>The TED Reading List</a:t>
            </a:r>
          </a:p>
        </p:txBody>
      </p:sp>
      <p:pic>
        <p:nvPicPr>
          <p:cNvPr id="9" name="Picture Placeholder 8">
            <a:extLst>
              <a:ext uri="{FF2B5EF4-FFF2-40B4-BE49-F238E27FC236}">
                <a16:creationId xmlns="" xmlns:a16="http://schemas.microsoft.com/office/drawing/2014/main" id="{4F55CA70-8536-447A-B1D9-51EB65D31B66}"/>
              </a:ext>
            </a:extLst>
          </p:cNvPr>
          <p:cNvPicPr>
            <a:picLocks noGrp="1" noChangeAspect="1"/>
          </p:cNvPicPr>
          <p:nvPr>
            <p:ph type="pic" idx="1"/>
          </p:nvPr>
        </p:nvPicPr>
        <p:blipFill>
          <a:blip r:embed="rId2"/>
          <a:srcRect l="10528" r="10528"/>
          <a:stretch>
            <a:fillRect/>
          </a:stretch>
        </p:blipFill>
        <p:spPr>
          <a:prstGeom prst="rect">
            <a:avLst/>
          </a:prstGeom>
        </p:spPr>
      </p:pic>
    </p:spTree>
    <p:extLst>
      <p:ext uri="{BB962C8B-B14F-4D97-AF65-F5344CB8AC3E}">
        <p14:creationId xmlns:p14="http://schemas.microsoft.com/office/powerpoint/2010/main" val="566331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AF5EDA75-E78B-4D0D-B415-128B8D9E527E}"/>
              </a:ext>
            </a:extLst>
          </p:cNvPr>
          <p:cNvSpPr>
            <a:spLocks noGrp="1"/>
          </p:cNvSpPr>
          <p:nvPr>
            <p:ph type="body" sz="half" idx="2"/>
          </p:nvPr>
        </p:nvSpPr>
        <p:spPr/>
        <p:txBody>
          <a:bodyPr>
            <a:normAutofit/>
          </a:bodyPr>
          <a:lstStyle/>
          <a:p>
            <a:r>
              <a:rPr lang="en-US" b="1" i="1" dirty="0"/>
              <a:t>Exit West</a:t>
            </a:r>
            <a:r>
              <a:rPr lang="en-US" dirty="0"/>
              <a:t> by Mohsin Hamid</a:t>
            </a:r>
          </a:p>
          <a:p>
            <a:r>
              <a:rPr lang="en-US" dirty="0"/>
              <a:t>Magical realism and diaspora </a:t>
            </a:r>
          </a:p>
        </p:txBody>
      </p:sp>
      <p:sp>
        <p:nvSpPr>
          <p:cNvPr id="4" name="Title 3">
            <a:extLst>
              <a:ext uri="{FF2B5EF4-FFF2-40B4-BE49-F238E27FC236}">
                <a16:creationId xmlns="" xmlns:a16="http://schemas.microsoft.com/office/drawing/2014/main" id="{D783993A-8157-4322-83E9-A369E54F6E31}"/>
              </a:ext>
            </a:extLst>
          </p:cNvPr>
          <p:cNvSpPr>
            <a:spLocks noGrp="1"/>
          </p:cNvSpPr>
          <p:nvPr>
            <p:ph type="title"/>
          </p:nvPr>
        </p:nvSpPr>
        <p:spPr/>
        <p:txBody>
          <a:bodyPr/>
          <a:lstStyle/>
          <a:p>
            <a:r>
              <a:rPr lang="en-US" dirty="0"/>
              <a:t>Melody’s Reads</a:t>
            </a:r>
          </a:p>
        </p:txBody>
      </p:sp>
      <p:pic>
        <p:nvPicPr>
          <p:cNvPr id="2" name="Picture 1">
            <a:extLst>
              <a:ext uri="{FF2B5EF4-FFF2-40B4-BE49-F238E27FC236}">
                <a16:creationId xmlns="" xmlns:a16="http://schemas.microsoft.com/office/drawing/2014/main" id="{164FB673-06DD-4C07-A4BE-2EDE9100C7E7}"/>
              </a:ext>
            </a:extLst>
          </p:cNvPr>
          <p:cNvPicPr>
            <a:picLocks noChangeAspect="1"/>
          </p:cNvPicPr>
          <p:nvPr/>
        </p:nvPicPr>
        <p:blipFill>
          <a:blip r:embed="rId2"/>
          <a:stretch>
            <a:fillRect/>
          </a:stretch>
        </p:blipFill>
        <p:spPr>
          <a:xfrm>
            <a:off x="5410200" y="304800"/>
            <a:ext cx="2743200" cy="4286250"/>
          </a:xfrm>
          <a:prstGeom prst="rect">
            <a:avLst/>
          </a:prstGeom>
        </p:spPr>
      </p:pic>
    </p:spTree>
    <p:extLst>
      <p:ext uri="{BB962C8B-B14F-4D97-AF65-F5344CB8AC3E}">
        <p14:creationId xmlns:p14="http://schemas.microsoft.com/office/powerpoint/2010/main" val="2040091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 xmlns:a16="http://schemas.microsoft.com/office/drawing/2014/main" id="{23755A36-96CB-4302-8E68-A113A736DF42}"/>
              </a:ext>
            </a:extLst>
          </p:cNvPr>
          <p:cNvPicPr>
            <a:picLocks noGrp="1" noChangeAspect="1"/>
          </p:cNvPicPr>
          <p:nvPr>
            <p:ph type="pic" idx="1"/>
          </p:nvPr>
        </p:nvPicPr>
        <p:blipFill>
          <a:blip r:embed="rId2"/>
          <a:srcRect t="11998" b="11998"/>
          <a:stretch>
            <a:fillRect/>
          </a:stretch>
        </p:blipFill>
        <p:spPr>
          <a:prstGeom prst="rect">
            <a:avLst/>
          </a:prstGeom>
        </p:spPr>
      </p:pic>
      <p:sp>
        <p:nvSpPr>
          <p:cNvPr id="3" name="Text Placeholder 2">
            <a:extLst>
              <a:ext uri="{FF2B5EF4-FFF2-40B4-BE49-F238E27FC236}">
                <a16:creationId xmlns="" xmlns:a16="http://schemas.microsoft.com/office/drawing/2014/main" id="{D4F64090-7F06-46B7-B6A8-8C895B7CE280}"/>
              </a:ext>
            </a:extLst>
          </p:cNvPr>
          <p:cNvSpPr>
            <a:spLocks noGrp="1"/>
          </p:cNvSpPr>
          <p:nvPr>
            <p:ph type="body" sz="half" idx="2"/>
          </p:nvPr>
        </p:nvSpPr>
        <p:spPr>
          <a:xfrm>
            <a:off x="838200" y="537006"/>
            <a:ext cx="3694114" cy="3733800"/>
          </a:xfrm>
        </p:spPr>
        <p:txBody>
          <a:bodyPr>
            <a:normAutofit/>
          </a:bodyPr>
          <a:lstStyle/>
          <a:p>
            <a:r>
              <a:rPr lang="en-US" dirty="0"/>
              <a:t>“I live by what I call </a:t>
            </a:r>
            <a:r>
              <a:rPr lang="en-US" b="1" u="sng" dirty="0"/>
              <a:t>'the rule of fifty,</a:t>
            </a:r>
            <a:r>
              <a:rPr lang="en-US" dirty="0"/>
              <a:t>' which acknowledges that time is short and the world of books is immense. If you're fifty years old or younger, give every book about fifty pages before you decide to commit yourself to reading it, or give it up. If you're over fifty, which is when time gets even shorter, subtract your age from 100. The result is the number of pages you should read before deciding. At 100 you can literally judge a book by its cover!”</a:t>
            </a:r>
          </a:p>
          <a:p>
            <a:pPr marL="0" indent="0">
              <a:buNone/>
            </a:pPr>
            <a:r>
              <a:rPr lang="en-US" dirty="0"/>
              <a:t>   -Nancy Pearl, America’s Librarian</a:t>
            </a:r>
          </a:p>
        </p:txBody>
      </p:sp>
      <p:sp>
        <p:nvSpPr>
          <p:cNvPr id="4" name="Title 3">
            <a:extLst>
              <a:ext uri="{FF2B5EF4-FFF2-40B4-BE49-F238E27FC236}">
                <a16:creationId xmlns="" xmlns:a16="http://schemas.microsoft.com/office/drawing/2014/main" id="{C90F0449-E388-4C28-A9BB-5CA75D4B4575}"/>
              </a:ext>
            </a:extLst>
          </p:cNvPr>
          <p:cNvSpPr>
            <a:spLocks noGrp="1"/>
          </p:cNvSpPr>
          <p:nvPr>
            <p:ph type="title"/>
          </p:nvPr>
        </p:nvSpPr>
        <p:spPr/>
        <p:txBody>
          <a:bodyPr/>
          <a:lstStyle/>
          <a:p>
            <a:r>
              <a:rPr lang="en-US" dirty="0"/>
              <a:t>Reading “Rule of 50”</a:t>
            </a:r>
          </a:p>
        </p:txBody>
      </p:sp>
    </p:spTree>
    <p:extLst>
      <p:ext uri="{BB962C8B-B14F-4D97-AF65-F5344CB8AC3E}">
        <p14:creationId xmlns:p14="http://schemas.microsoft.com/office/powerpoint/2010/main" val="3256193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AF5EDA75-E78B-4D0D-B415-128B8D9E527E}"/>
              </a:ext>
            </a:extLst>
          </p:cNvPr>
          <p:cNvSpPr>
            <a:spLocks noGrp="1"/>
          </p:cNvSpPr>
          <p:nvPr>
            <p:ph type="body" sz="half" idx="2"/>
          </p:nvPr>
        </p:nvSpPr>
        <p:spPr/>
        <p:txBody>
          <a:bodyPr>
            <a:normAutofit/>
          </a:bodyPr>
          <a:lstStyle/>
          <a:p>
            <a:r>
              <a:rPr lang="en-US" b="1" i="1" dirty="0">
                <a:solidFill>
                  <a:srgbClr val="333333"/>
                </a:solidFill>
                <a:latin typeface="Georgia" panose="02040502050405020303" pitchFamily="18" charset="0"/>
              </a:rPr>
              <a:t>Make Trouble: Standing Up, Speaking Out, and Finding the Courage to Lead </a:t>
            </a:r>
            <a:r>
              <a:rPr lang="en-US" dirty="0">
                <a:solidFill>
                  <a:srgbClr val="333333"/>
                </a:solidFill>
                <a:latin typeface="Georgia" panose="02040502050405020303" pitchFamily="18" charset="0"/>
              </a:rPr>
              <a:t>by Cecile Richards</a:t>
            </a:r>
          </a:p>
          <a:p>
            <a:r>
              <a:rPr lang="en-US" dirty="0">
                <a:solidFill>
                  <a:srgbClr val="333333"/>
                </a:solidFill>
                <a:latin typeface="Georgia" panose="02040502050405020303" pitchFamily="18" charset="0"/>
              </a:rPr>
              <a:t>Get in an activist mood!</a:t>
            </a:r>
            <a:endParaRPr lang="en-US" dirty="0"/>
          </a:p>
          <a:p>
            <a:endParaRPr lang="en-US" dirty="0"/>
          </a:p>
          <a:p>
            <a:endParaRPr lang="en-US" dirty="0"/>
          </a:p>
        </p:txBody>
      </p:sp>
      <p:sp>
        <p:nvSpPr>
          <p:cNvPr id="4" name="Title 3">
            <a:extLst>
              <a:ext uri="{FF2B5EF4-FFF2-40B4-BE49-F238E27FC236}">
                <a16:creationId xmlns="" xmlns:a16="http://schemas.microsoft.com/office/drawing/2014/main" id="{D783993A-8157-4322-83E9-A369E54F6E31}"/>
              </a:ext>
            </a:extLst>
          </p:cNvPr>
          <p:cNvSpPr>
            <a:spLocks noGrp="1"/>
          </p:cNvSpPr>
          <p:nvPr>
            <p:ph type="title"/>
          </p:nvPr>
        </p:nvSpPr>
        <p:spPr/>
        <p:txBody>
          <a:bodyPr/>
          <a:lstStyle/>
          <a:p>
            <a:r>
              <a:rPr lang="en-US" dirty="0"/>
              <a:t>Melody’s Reads</a:t>
            </a:r>
          </a:p>
        </p:txBody>
      </p:sp>
      <p:pic>
        <p:nvPicPr>
          <p:cNvPr id="2" name="Picture 1">
            <a:extLst>
              <a:ext uri="{FF2B5EF4-FFF2-40B4-BE49-F238E27FC236}">
                <a16:creationId xmlns="" xmlns:a16="http://schemas.microsoft.com/office/drawing/2014/main" id="{E55DFEA2-4EE5-4AB2-B328-1F033A79D6E5}"/>
              </a:ext>
            </a:extLst>
          </p:cNvPr>
          <p:cNvPicPr>
            <a:picLocks noChangeAspect="1"/>
          </p:cNvPicPr>
          <p:nvPr/>
        </p:nvPicPr>
        <p:blipFill>
          <a:blip r:embed="rId2"/>
          <a:stretch>
            <a:fillRect/>
          </a:stretch>
        </p:blipFill>
        <p:spPr>
          <a:xfrm>
            <a:off x="5181600" y="304800"/>
            <a:ext cx="2929563" cy="4419600"/>
          </a:xfrm>
          <a:prstGeom prst="rect">
            <a:avLst/>
          </a:prstGeom>
        </p:spPr>
      </p:pic>
    </p:spTree>
    <p:extLst>
      <p:ext uri="{BB962C8B-B14F-4D97-AF65-F5344CB8AC3E}">
        <p14:creationId xmlns:p14="http://schemas.microsoft.com/office/powerpoint/2010/main" val="26328509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 xmlns:a16="http://schemas.microsoft.com/office/drawing/2014/main" id="{390E4DA9-9224-4EF0-9F92-E0826B168890}"/>
              </a:ext>
            </a:extLst>
          </p:cNvPr>
          <p:cNvPicPr>
            <a:picLocks noGrp="1" noChangeAspect="1"/>
          </p:cNvPicPr>
          <p:nvPr>
            <p:ph type="pic" idx="1"/>
          </p:nvPr>
        </p:nvPicPr>
        <p:blipFill>
          <a:blip r:embed="rId2"/>
          <a:srcRect l="3718" r="3718"/>
          <a:stretch>
            <a:fillRect/>
          </a:stretch>
        </p:blipFill>
        <p:spPr>
          <a:prstGeom prst="rect">
            <a:avLst/>
          </a:prstGeom>
        </p:spPr>
      </p:pic>
      <p:sp>
        <p:nvSpPr>
          <p:cNvPr id="3" name="Text Placeholder 2"/>
          <p:cNvSpPr>
            <a:spLocks noGrp="1"/>
          </p:cNvSpPr>
          <p:nvPr>
            <p:ph type="body" sz="half" idx="2"/>
          </p:nvPr>
        </p:nvSpPr>
        <p:spPr>
          <a:xfrm>
            <a:off x="912073" y="2743200"/>
            <a:ext cx="3563102" cy="2209800"/>
          </a:xfrm>
        </p:spPr>
        <p:txBody>
          <a:bodyPr>
            <a:normAutofit fontScale="70000" lnSpcReduction="20000"/>
          </a:bodyPr>
          <a:lstStyle/>
          <a:p>
            <a:r>
              <a:rPr lang="en-US" dirty="0"/>
              <a:t>Independent Article: </a:t>
            </a:r>
            <a:r>
              <a:rPr lang="en-US" dirty="0">
                <a:hlinkClick r:id="rId3"/>
              </a:rPr>
              <a:t>https://www.independent.co.uk/life-style/health-and-families/health-news/social-activities-such-as-book-clubs-just-as-important-as-fitness-to-help-you-live-longer-says-study-a6875596.html</a:t>
            </a:r>
            <a:r>
              <a:rPr lang="en-US" dirty="0"/>
              <a:t> </a:t>
            </a:r>
          </a:p>
          <a:p>
            <a:pPr marL="0" indent="0">
              <a:buNone/>
            </a:pPr>
            <a:r>
              <a:rPr lang="en-US" dirty="0"/>
              <a:t>University of Queensland brief article:</a:t>
            </a:r>
          </a:p>
          <a:p>
            <a:r>
              <a:rPr lang="en-US" dirty="0">
                <a:hlinkClick r:id="rId4"/>
              </a:rPr>
              <a:t>https://www.uq.edu.au/news/article/2016/02/want-longer-life-join-club</a:t>
            </a:r>
            <a:r>
              <a:rPr lang="en-US" dirty="0"/>
              <a:t> </a:t>
            </a:r>
          </a:p>
          <a:p>
            <a:r>
              <a:rPr lang="en-US" dirty="0" err="1"/>
              <a:t>BMJ</a:t>
            </a:r>
            <a:r>
              <a:rPr lang="en-US" dirty="0"/>
              <a:t> Open- research article “Social group memberships in retirement are associated with reduced risk of premature death: evidence from a longitudinal cohort study” </a:t>
            </a:r>
            <a:r>
              <a:rPr lang="en-US" dirty="0">
                <a:hlinkClick r:id="rId5"/>
              </a:rPr>
              <a:t>http://bmjopen.bmj.com/content/6/2/e010164</a:t>
            </a:r>
            <a:r>
              <a:rPr lang="en-US" dirty="0"/>
              <a:t> </a:t>
            </a:r>
          </a:p>
        </p:txBody>
      </p:sp>
      <p:sp>
        <p:nvSpPr>
          <p:cNvPr id="4" name="Title 3"/>
          <p:cNvSpPr>
            <a:spLocks noGrp="1"/>
          </p:cNvSpPr>
          <p:nvPr>
            <p:ph type="title"/>
          </p:nvPr>
        </p:nvSpPr>
        <p:spPr>
          <a:xfrm>
            <a:off x="762000" y="4953000"/>
            <a:ext cx="8153400" cy="1143000"/>
          </a:xfrm>
        </p:spPr>
        <p:txBody>
          <a:bodyPr/>
          <a:lstStyle/>
          <a:p>
            <a:r>
              <a:rPr lang="en-US" sz="4000" dirty="0"/>
              <a:t>Live Longer- Join a Book Club</a:t>
            </a:r>
          </a:p>
        </p:txBody>
      </p:sp>
      <p:sp>
        <p:nvSpPr>
          <p:cNvPr id="6" name="Rectangle 5">
            <a:extLst>
              <a:ext uri="{FF2B5EF4-FFF2-40B4-BE49-F238E27FC236}">
                <a16:creationId xmlns="" xmlns:a16="http://schemas.microsoft.com/office/drawing/2014/main" id="{DD6B66EA-82D6-4231-A935-7EA458002AC8}"/>
              </a:ext>
            </a:extLst>
          </p:cNvPr>
          <p:cNvSpPr/>
          <p:nvPr/>
        </p:nvSpPr>
        <p:spPr>
          <a:xfrm>
            <a:off x="381000" y="838200"/>
            <a:ext cx="4572000" cy="1754326"/>
          </a:xfrm>
          <a:prstGeom prst="rect">
            <a:avLst/>
          </a:prstGeom>
        </p:spPr>
        <p:txBody>
          <a:bodyPr>
            <a:spAutoFit/>
          </a:bodyPr>
          <a:lstStyle/>
          <a:p>
            <a:endParaRPr lang="en-US" dirty="0"/>
          </a:p>
          <a:p>
            <a:pPr algn="ctr"/>
            <a:r>
              <a:rPr lang="en-US" b="1" dirty="0"/>
              <a:t>INDYPULSE:</a:t>
            </a:r>
          </a:p>
          <a:p>
            <a:pPr algn="ctr"/>
            <a:endParaRPr lang="en-US" b="1" dirty="0"/>
          </a:p>
          <a:p>
            <a:pPr algn="ctr"/>
            <a:r>
              <a:rPr lang="en-US" b="1" dirty="0"/>
              <a:t>SOCIAL ACTIVITIES SUCH AS BOOK CLUBS JUST AS IMPORTANT AS FITNESS TO HELP YOU LIVE LONGER, SAYS STUDY</a:t>
            </a:r>
          </a:p>
        </p:txBody>
      </p:sp>
    </p:spTree>
    <p:extLst>
      <p:ext uri="{BB962C8B-B14F-4D97-AF65-F5344CB8AC3E}">
        <p14:creationId xmlns:p14="http://schemas.microsoft.com/office/powerpoint/2010/main" val="15967378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p:txBody>
          <a:bodyPr/>
          <a:lstStyle/>
          <a:p>
            <a:r>
              <a:rPr lang="en-US" dirty="0"/>
              <a:t>Check out CDs</a:t>
            </a:r>
          </a:p>
          <a:p>
            <a:r>
              <a:rPr lang="en-US" dirty="0"/>
              <a:t>Download </a:t>
            </a:r>
            <a:r>
              <a:rPr lang="en-US" dirty="0" err="1"/>
              <a:t>eAudiobooks</a:t>
            </a:r>
            <a:r>
              <a:rPr lang="en-US" dirty="0"/>
              <a:t> on Overdrive or Libby</a:t>
            </a:r>
          </a:p>
          <a:p>
            <a:r>
              <a:rPr lang="en-US" b="1" u="sng" dirty="0"/>
              <a:t>Audiobooks DO count as reading </a:t>
            </a:r>
            <a:r>
              <a:rPr lang="en-US" dirty="0">
                <a:sym typeface="Wingdings" panose="05000000000000000000" pitchFamily="2" charset="2"/>
              </a:rPr>
              <a:t></a:t>
            </a:r>
            <a:endParaRPr lang="en-US" dirty="0"/>
          </a:p>
        </p:txBody>
      </p:sp>
      <p:sp>
        <p:nvSpPr>
          <p:cNvPr id="4" name="Title 3"/>
          <p:cNvSpPr>
            <a:spLocks noGrp="1"/>
          </p:cNvSpPr>
          <p:nvPr>
            <p:ph type="title"/>
          </p:nvPr>
        </p:nvSpPr>
        <p:spPr>
          <a:xfrm>
            <a:off x="815744" y="5486400"/>
            <a:ext cx="8404456" cy="1143000"/>
          </a:xfrm>
        </p:spPr>
        <p:txBody>
          <a:bodyPr/>
          <a:lstStyle/>
          <a:p>
            <a:r>
              <a:rPr lang="en-US" dirty="0"/>
              <a:t>Audiobooks and Road Trips</a:t>
            </a:r>
            <a:br>
              <a:rPr lang="en-US" dirty="0"/>
            </a:br>
            <a:endParaRPr lang="en-US" dirty="0"/>
          </a:p>
        </p:txBody>
      </p:sp>
      <p:pic>
        <p:nvPicPr>
          <p:cNvPr id="8" name="Picture 7">
            <a:extLst>
              <a:ext uri="{FF2B5EF4-FFF2-40B4-BE49-F238E27FC236}">
                <a16:creationId xmlns="" xmlns:a16="http://schemas.microsoft.com/office/drawing/2014/main" id="{C5052BBF-8026-436A-8CFE-E5CEB3BDDF24}"/>
              </a:ext>
            </a:extLst>
          </p:cNvPr>
          <p:cNvPicPr>
            <a:picLocks noChangeAspect="1"/>
          </p:cNvPicPr>
          <p:nvPr/>
        </p:nvPicPr>
        <p:blipFill>
          <a:blip r:embed="rId2"/>
          <a:stretch>
            <a:fillRect/>
          </a:stretch>
        </p:blipFill>
        <p:spPr>
          <a:xfrm>
            <a:off x="5029200" y="685800"/>
            <a:ext cx="3577620" cy="3098974"/>
          </a:xfrm>
          <a:prstGeom prst="rect">
            <a:avLst/>
          </a:prstGeom>
        </p:spPr>
      </p:pic>
    </p:spTree>
    <p:extLst>
      <p:ext uri="{BB962C8B-B14F-4D97-AF65-F5344CB8AC3E}">
        <p14:creationId xmlns:p14="http://schemas.microsoft.com/office/powerpoint/2010/main" val="1356635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half" idx="2"/>
          </p:nvPr>
        </p:nvSpPr>
        <p:spPr>
          <a:xfrm>
            <a:off x="381000" y="1010486"/>
            <a:ext cx="4419600" cy="3180514"/>
          </a:xfrm>
        </p:spPr>
        <p:txBody>
          <a:bodyPr>
            <a:normAutofit/>
          </a:bodyPr>
          <a:lstStyle/>
          <a:p>
            <a:endParaRPr lang="en-US" dirty="0">
              <a:hlinkClick r:id="rId2"/>
            </a:endParaRPr>
          </a:p>
          <a:p>
            <a:r>
              <a:rPr lang="en-US" dirty="0"/>
              <a:t>Bibliotherapy/Literary Apothecary </a:t>
            </a:r>
            <a:endParaRPr lang="en-US" dirty="0">
              <a:hlinkClick r:id="rId2"/>
            </a:endParaRPr>
          </a:p>
          <a:p>
            <a:r>
              <a:rPr lang="en-US" dirty="0">
                <a:hlinkClick r:id="rId2"/>
              </a:rPr>
              <a:t>https://www.newyorker.com/culture/cultural-comment/can-reading-make-you-happier</a:t>
            </a:r>
            <a:endParaRPr lang="en-US" dirty="0"/>
          </a:p>
          <a:p>
            <a:r>
              <a:rPr lang="en-US" dirty="0"/>
              <a:t>Reading has been shown to put our brains into a pleasurable trance-like state, similar to meditation, and it brings the same health benefits of deep relaxation and inner calm.</a:t>
            </a:r>
          </a:p>
          <a:p>
            <a:endParaRPr lang="en-US" dirty="0"/>
          </a:p>
        </p:txBody>
      </p:sp>
      <p:sp>
        <p:nvSpPr>
          <p:cNvPr id="4" name="Title 3"/>
          <p:cNvSpPr>
            <a:spLocks noGrp="1"/>
          </p:cNvSpPr>
          <p:nvPr>
            <p:ph type="title"/>
          </p:nvPr>
        </p:nvSpPr>
        <p:spPr>
          <a:xfrm>
            <a:off x="727268" y="4464421"/>
            <a:ext cx="7426132" cy="1143000"/>
          </a:xfrm>
        </p:spPr>
        <p:txBody>
          <a:bodyPr/>
          <a:lstStyle/>
          <a:p>
            <a:r>
              <a:rPr lang="en-US" dirty="0"/>
              <a:t>Reading Makes us Happy</a:t>
            </a:r>
          </a:p>
        </p:txBody>
      </p:sp>
      <p:pic>
        <p:nvPicPr>
          <p:cNvPr id="1026" name="Picture 2"/>
          <p:cNvPicPr>
            <a:picLocks noGrp="1" noChangeAspect="1" noChangeArrowheads="1"/>
          </p:cNvPicPr>
          <p:nvPr>
            <p:ph type="pic" idx="1"/>
          </p:nvPr>
        </p:nvPicPr>
        <p:blipFill>
          <a:blip r:embed="rId3">
            <a:extLst>
              <a:ext uri="{28A0092B-C50C-407E-A947-70E740481C1C}">
                <a14:useLocalDpi xmlns:a14="http://schemas.microsoft.com/office/drawing/2010/main" val="0"/>
              </a:ext>
            </a:extLst>
          </a:blip>
          <a:srcRect t="5959" b="5959"/>
          <a:stretch>
            <a:fillRect/>
          </a:stretch>
        </p:blipFill>
        <p:spPr bwMode="auto">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74535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 xmlns:a16="http://schemas.microsoft.com/office/drawing/2014/main" id="{300242A3-D763-4B9A-A99F-76833CC8B0F4}"/>
              </a:ext>
            </a:extLst>
          </p:cNvPr>
          <p:cNvPicPr>
            <a:picLocks noGrp="1" noChangeAspect="1"/>
          </p:cNvPicPr>
          <p:nvPr>
            <p:ph type="pic" idx="1"/>
          </p:nvPr>
        </p:nvPicPr>
        <p:blipFill>
          <a:blip r:embed="rId2"/>
          <a:srcRect t="2520" b="2520"/>
          <a:stretch>
            <a:fillRect/>
          </a:stretch>
        </p:blipFill>
        <p:spPr>
          <a:prstGeom prst="rect">
            <a:avLst/>
          </a:prstGeom>
        </p:spPr>
      </p:pic>
      <p:sp>
        <p:nvSpPr>
          <p:cNvPr id="3" name="Text Placeholder 2">
            <a:extLst>
              <a:ext uri="{FF2B5EF4-FFF2-40B4-BE49-F238E27FC236}">
                <a16:creationId xmlns="" xmlns:a16="http://schemas.microsoft.com/office/drawing/2014/main" id="{DEA0E805-110D-44F7-A94D-ECD4912F02B7}"/>
              </a:ext>
            </a:extLst>
          </p:cNvPr>
          <p:cNvSpPr>
            <a:spLocks noGrp="1"/>
          </p:cNvSpPr>
          <p:nvPr>
            <p:ph type="body" sz="half" idx="2"/>
          </p:nvPr>
        </p:nvSpPr>
        <p:spPr>
          <a:xfrm>
            <a:off x="152400" y="1295400"/>
            <a:ext cx="4648199" cy="2163020"/>
          </a:xfrm>
        </p:spPr>
        <p:txBody>
          <a:bodyPr/>
          <a:lstStyle/>
          <a:p>
            <a:r>
              <a:rPr lang="en-US" sz="2800" dirty="0"/>
              <a:t>We Need Diverse Books </a:t>
            </a:r>
            <a:r>
              <a:rPr lang="en-US" sz="2800" dirty="0">
                <a:hlinkClick r:id="rId3"/>
              </a:rPr>
              <a:t>https://diversebooks.org</a:t>
            </a:r>
            <a:r>
              <a:rPr lang="en-US" sz="2800" dirty="0" smtClean="0">
                <a:hlinkClick r:id="rId3"/>
              </a:rPr>
              <a:t>/</a:t>
            </a:r>
            <a:endParaRPr lang="en-US" sz="2800" dirty="0" smtClean="0"/>
          </a:p>
          <a:p>
            <a:r>
              <a:rPr lang="en-US" sz="2800" dirty="0" smtClean="0"/>
              <a:t>If they can see they can dream it and be it!</a:t>
            </a:r>
            <a:r>
              <a:rPr lang="en-US" sz="2800" dirty="0" smtClean="0"/>
              <a:t>   </a:t>
            </a:r>
            <a:endParaRPr lang="en-US" sz="2800" dirty="0"/>
          </a:p>
          <a:p>
            <a:endParaRPr lang="en-US" dirty="0"/>
          </a:p>
        </p:txBody>
      </p:sp>
      <p:sp>
        <p:nvSpPr>
          <p:cNvPr id="4" name="Title 3">
            <a:extLst>
              <a:ext uri="{FF2B5EF4-FFF2-40B4-BE49-F238E27FC236}">
                <a16:creationId xmlns="" xmlns:a16="http://schemas.microsoft.com/office/drawing/2014/main" id="{54BA413A-631D-4A18-B0AE-AF06CCA06C0D}"/>
              </a:ext>
            </a:extLst>
          </p:cNvPr>
          <p:cNvSpPr>
            <a:spLocks noGrp="1"/>
          </p:cNvSpPr>
          <p:nvPr>
            <p:ph type="title"/>
          </p:nvPr>
        </p:nvSpPr>
        <p:spPr>
          <a:xfrm>
            <a:off x="561641" y="4876800"/>
            <a:ext cx="8035732" cy="1143000"/>
          </a:xfrm>
        </p:spPr>
        <p:txBody>
          <a:bodyPr/>
          <a:lstStyle/>
          <a:p>
            <a:r>
              <a:rPr lang="en-US" sz="3200" dirty="0"/>
              <a:t>Imagine a world in which all children can see themselves in the pages of a book.</a:t>
            </a:r>
          </a:p>
        </p:txBody>
      </p:sp>
    </p:spTree>
    <p:extLst>
      <p:ext uri="{BB962C8B-B14F-4D97-AF65-F5344CB8AC3E}">
        <p14:creationId xmlns:p14="http://schemas.microsoft.com/office/powerpoint/2010/main" val="11758145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143000"/>
            <a:ext cx="7643066" cy="2971800"/>
          </a:xfrm>
        </p:spPr>
        <p:txBody>
          <a:bodyPr/>
          <a:lstStyle/>
          <a:p>
            <a:pPr marL="0" indent="0" algn="l">
              <a:buNone/>
            </a:pPr>
            <a:r>
              <a:rPr lang="en-US" sz="2000" b="0" dirty="0">
                <a:solidFill>
                  <a:srgbClr val="181818"/>
                </a:solidFill>
                <a:effectLst/>
                <a:latin typeface="Merriweather"/>
              </a:rPr>
              <a:t>“What an astonishing thing a book is. It's a flat object made from a tree with flexible parts on which are imprinted lots of funny dark squiggles. But one glance at it and you're inside the mind of another person, maybe somebody dead for thousands of years. Across the millennia, an author is speaking clearly and silently inside your head, directly to you. Writing is perhaps the greatest of human inventions, binding together people who never knew each other, citizens of distant epochs. Books break the shackles of time. A book is proof that humans are capable of working magic."</a:t>
            </a:r>
            <a:br>
              <a:rPr lang="en-US" sz="2000" b="0" dirty="0">
                <a:solidFill>
                  <a:srgbClr val="181818"/>
                </a:solidFill>
                <a:effectLst/>
                <a:latin typeface="Merriweather"/>
              </a:rPr>
            </a:br>
            <a:r>
              <a:rPr lang="en-US" sz="2000" b="0" dirty="0">
                <a:solidFill>
                  <a:srgbClr val="181818"/>
                </a:solidFill>
                <a:effectLst/>
                <a:latin typeface="Merriweather"/>
              </a:rPr>
              <a:t/>
            </a:r>
            <a:br>
              <a:rPr lang="en-US" sz="2000" b="0" dirty="0">
                <a:solidFill>
                  <a:srgbClr val="181818"/>
                </a:solidFill>
                <a:effectLst/>
                <a:latin typeface="Merriweather"/>
              </a:rPr>
            </a:br>
            <a:r>
              <a:rPr lang="en-US" sz="2000" b="0" dirty="0">
                <a:solidFill>
                  <a:srgbClr val="181818"/>
                </a:solidFill>
                <a:effectLst/>
                <a:latin typeface="Merriweather"/>
              </a:rPr>
              <a:t>[</a:t>
            </a:r>
            <a:r>
              <a:rPr lang="en-US" sz="2000" b="0" i="1" dirty="0">
                <a:solidFill>
                  <a:srgbClr val="181818"/>
                </a:solidFill>
                <a:effectLst/>
                <a:latin typeface="Merriweather"/>
              </a:rPr>
              <a:t>Cosmos, Part 11: The Persistence of Memory</a:t>
            </a:r>
            <a:r>
              <a:rPr lang="en-US" sz="2000" b="0" dirty="0">
                <a:solidFill>
                  <a:srgbClr val="181818"/>
                </a:solidFill>
                <a:effectLst/>
                <a:latin typeface="Merriweather"/>
              </a:rPr>
              <a:t> (1980)]”</a:t>
            </a:r>
          </a:p>
        </p:txBody>
      </p:sp>
      <p:sp>
        <p:nvSpPr>
          <p:cNvPr id="3" name="Text Placeholder 2"/>
          <p:cNvSpPr>
            <a:spLocks noGrp="1"/>
          </p:cNvSpPr>
          <p:nvPr>
            <p:ph type="body" idx="1"/>
          </p:nvPr>
        </p:nvSpPr>
        <p:spPr>
          <a:xfrm>
            <a:off x="2057400" y="5181600"/>
            <a:ext cx="6248400" cy="990600"/>
          </a:xfrm>
        </p:spPr>
        <p:txBody>
          <a:bodyPr/>
          <a:lstStyle/>
          <a:p>
            <a:r>
              <a:rPr lang="en-US" dirty="0"/>
              <a:t>-</a:t>
            </a:r>
            <a:r>
              <a:rPr lang="en-US" dirty="0" smtClean="0"/>
              <a:t>Carl Sagan</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4267199"/>
            <a:ext cx="1676400" cy="2294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221835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9036" y="4800600"/>
            <a:ext cx="8766363" cy="1143000"/>
          </a:xfrm>
        </p:spPr>
        <p:txBody>
          <a:bodyPr/>
          <a:lstStyle/>
          <a:p>
            <a:r>
              <a:rPr lang="en-US" sz="3600" b="0" dirty="0"/>
              <a:t>Welcome </a:t>
            </a:r>
            <a:r>
              <a:rPr lang="en-US" sz="4800" dirty="0"/>
              <a:t>Lisa Lechuga</a:t>
            </a:r>
            <a:r>
              <a:rPr lang="en-US" sz="3600" b="0" dirty="0"/>
              <a:t>, </a:t>
            </a:r>
            <a:br>
              <a:rPr lang="en-US" sz="3600" b="0" dirty="0"/>
            </a:br>
            <a:r>
              <a:rPr lang="en-US" sz="3600" b="0" dirty="0"/>
              <a:t>Community Engagement Manager for Kitsap Regional Library </a:t>
            </a:r>
            <a:r>
              <a:rPr lang="en-US" dirty="0"/>
              <a:t/>
            </a:r>
            <a:br>
              <a:rPr lang="en-US" dirty="0"/>
            </a:br>
            <a:endParaRPr lang="en-US" dirty="0"/>
          </a:p>
        </p:txBody>
      </p:sp>
      <p:pic>
        <p:nvPicPr>
          <p:cNvPr id="6" name="Picture 5">
            <a:extLst>
              <a:ext uri="{FF2B5EF4-FFF2-40B4-BE49-F238E27FC236}">
                <a16:creationId xmlns="" xmlns:a16="http://schemas.microsoft.com/office/drawing/2014/main" id="{BDC3950B-3E96-4F10-9E73-5DF9192D601B}"/>
              </a:ext>
            </a:extLst>
          </p:cNvPr>
          <p:cNvPicPr>
            <a:picLocks noChangeAspect="1"/>
          </p:cNvPicPr>
          <p:nvPr/>
        </p:nvPicPr>
        <p:blipFill>
          <a:blip r:embed="rId2"/>
          <a:stretch>
            <a:fillRect/>
          </a:stretch>
        </p:blipFill>
        <p:spPr>
          <a:xfrm>
            <a:off x="1308004" y="685800"/>
            <a:ext cx="6448425" cy="1981200"/>
          </a:xfrm>
          <a:prstGeom prst="rect">
            <a:avLst/>
          </a:prstGeom>
        </p:spPr>
      </p:pic>
    </p:spTree>
    <p:extLst>
      <p:ext uri="{BB962C8B-B14F-4D97-AF65-F5344CB8AC3E}">
        <p14:creationId xmlns:p14="http://schemas.microsoft.com/office/powerpoint/2010/main" val="14170796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19B10569-A74C-4A89-AAFB-4D5F03DF04AA}"/>
              </a:ext>
            </a:extLst>
          </p:cNvPr>
          <p:cNvPicPr>
            <a:picLocks noChangeAspect="1"/>
          </p:cNvPicPr>
          <p:nvPr/>
        </p:nvPicPr>
        <p:blipFill>
          <a:blip r:embed="rId2"/>
          <a:stretch>
            <a:fillRect/>
          </a:stretch>
        </p:blipFill>
        <p:spPr>
          <a:xfrm>
            <a:off x="609600" y="399425"/>
            <a:ext cx="3110186" cy="4038600"/>
          </a:xfrm>
          <a:prstGeom prst="rect">
            <a:avLst/>
          </a:prstGeom>
        </p:spPr>
      </p:pic>
      <p:sp>
        <p:nvSpPr>
          <p:cNvPr id="4" name="Title 3">
            <a:extLst>
              <a:ext uri="{FF2B5EF4-FFF2-40B4-BE49-F238E27FC236}">
                <a16:creationId xmlns="" xmlns:a16="http://schemas.microsoft.com/office/drawing/2014/main" id="{6F0DE396-85B2-4C77-BF51-7152230F65AC}"/>
              </a:ext>
            </a:extLst>
          </p:cNvPr>
          <p:cNvSpPr>
            <a:spLocks noGrp="1"/>
          </p:cNvSpPr>
          <p:nvPr>
            <p:ph type="title"/>
          </p:nvPr>
        </p:nvSpPr>
        <p:spPr>
          <a:xfrm>
            <a:off x="1143000" y="4953000"/>
            <a:ext cx="7391400" cy="1143000"/>
          </a:xfrm>
        </p:spPr>
        <p:txBody>
          <a:bodyPr/>
          <a:lstStyle/>
          <a:p>
            <a:pPr algn="ctr"/>
            <a:r>
              <a:rPr lang="en-US" dirty="0"/>
              <a:t>Kitsap Regional Library’s </a:t>
            </a:r>
            <a:r>
              <a:rPr lang="en-US" dirty="0" smtClean="0"/>
              <a:t>Summer </a:t>
            </a:r>
            <a:r>
              <a:rPr lang="en-US" dirty="0"/>
              <a:t>Learning</a:t>
            </a:r>
          </a:p>
        </p:txBody>
      </p:sp>
      <p:pic>
        <p:nvPicPr>
          <p:cNvPr id="6" name="Picture 5">
            <a:extLst>
              <a:ext uri="{FF2B5EF4-FFF2-40B4-BE49-F238E27FC236}">
                <a16:creationId xmlns="" xmlns:a16="http://schemas.microsoft.com/office/drawing/2014/main" id="{A8AFE7BD-2E16-43EA-B486-15F3587BA62C}"/>
              </a:ext>
            </a:extLst>
          </p:cNvPr>
          <p:cNvPicPr>
            <a:picLocks noChangeAspect="1"/>
          </p:cNvPicPr>
          <p:nvPr/>
        </p:nvPicPr>
        <p:blipFill>
          <a:blip r:embed="rId3"/>
          <a:stretch>
            <a:fillRect/>
          </a:stretch>
        </p:blipFill>
        <p:spPr>
          <a:xfrm>
            <a:off x="3962400" y="990600"/>
            <a:ext cx="4931074" cy="2856251"/>
          </a:xfrm>
          <a:prstGeom prst="rect">
            <a:avLst/>
          </a:prstGeom>
        </p:spPr>
      </p:pic>
    </p:spTree>
    <p:extLst>
      <p:ext uri="{BB962C8B-B14F-4D97-AF65-F5344CB8AC3E}">
        <p14:creationId xmlns:p14="http://schemas.microsoft.com/office/powerpoint/2010/main" val="2486466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125F59A1-5F96-494C-BCB9-1F5AEBD87E0A}"/>
              </a:ext>
            </a:extLst>
          </p:cNvPr>
          <p:cNvSpPr>
            <a:spLocks noGrp="1"/>
          </p:cNvSpPr>
          <p:nvPr>
            <p:ph type="title"/>
          </p:nvPr>
        </p:nvSpPr>
        <p:spPr>
          <a:xfrm>
            <a:off x="727268" y="4464421"/>
            <a:ext cx="8035732" cy="1143000"/>
          </a:xfrm>
        </p:spPr>
        <p:txBody>
          <a:bodyPr/>
          <a:lstStyle/>
          <a:p>
            <a:r>
              <a:rPr lang="en-US" dirty="0"/>
              <a:t>Q &amp; A and Share &amp; Tell….</a:t>
            </a:r>
          </a:p>
        </p:txBody>
      </p:sp>
      <p:pic>
        <p:nvPicPr>
          <p:cNvPr id="9" name="Picture 8">
            <a:extLst>
              <a:ext uri="{FF2B5EF4-FFF2-40B4-BE49-F238E27FC236}">
                <a16:creationId xmlns="" xmlns:a16="http://schemas.microsoft.com/office/drawing/2014/main" id="{B5BC4FEB-8ABF-417F-9123-1B14A1844765}"/>
              </a:ext>
            </a:extLst>
          </p:cNvPr>
          <p:cNvPicPr>
            <a:picLocks noChangeAspect="1"/>
          </p:cNvPicPr>
          <p:nvPr/>
        </p:nvPicPr>
        <p:blipFill>
          <a:blip r:embed="rId2"/>
          <a:stretch>
            <a:fillRect/>
          </a:stretch>
        </p:blipFill>
        <p:spPr>
          <a:xfrm>
            <a:off x="3276600" y="457200"/>
            <a:ext cx="2732788" cy="4235821"/>
          </a:xfrm>
          <a:prstGeom prst="rect">
            <a:avLst/>
          </a:prstGeom>
        </p:spPr>
      </p:pic>
    </p:spTree>
    <p:extLst>
      <p:ext uri="{BB962C8B-B14F-4D97-AF65-F5344CB8AC3E}">
        <p14:creationId xmlns:p14="http://schemas.microsoft.com/office/powerpoint/2010/main" val="2655721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087151D3-9A97-4821-80CB-5AFD5170B9EA}"/>
              </a:ext>
            </a:extLst>
          </p:cNvPr>
          <p:cNvSpPr>
            <a:spLocks noGrp="1"/>
          </p:cNvSpPr>
          <p:nvPr>
            <p:ph type="body" sz="half" idx="2"/>
          </p:nvPr>
        </p:nvSpPr>
        <p:spPr>
          <a:xfrm>
            <a:off x="457200" y="2057400"/>
            <a:ext cx="8610600" cy="5371730"/>
          </a:xfrm>
        </p:spPr>
        <p:txBody>
          <a:bodyPr>
            <a:normAutofit lnSpcReduction="10000"/>
          </a:bodyPr>
          <a:lstStyle/>
          <a:p>
            <a:endParaRPr lang="en-US" sz="1100" dirty="0"/>
          </a:p>
          <a:p>
            <a:r>
              <a:rPr lang="en-US" sz="1100" dirty="0"/>
              <a:t>Kitsap Regional Library’s Summer of Learning program</a:t>
            </a:r>
          </a:p>
          <a:p>
            <a:pPr lvl="1"/>
            <a:r>
              <a:rPr lang="en-US" sz="1100" dirty="0">
                <a:hlinkClick r:id="rId2"/>
              </a:rPr>
              <a:t>https://www.krl.org/summer</a:t>
            </a:r>
            <a:r>
              <a:rPr lang="en-US" sz="1100" dirty="0"/>
              <a:t> </a:t>
            </a:r>
          </a:p>
          <a:p>
            <a:pPr lvl="1"/>
            <a:endParaRPr lang="en-US" sz="1100" dirty="0"/>
          </a:p>
          <a:p>
            <a:r>
              <a:rPr lang="en-US" sz="1100" dirty="0"/>
              <a:t>Psychology Today: “The Real-Life Benefits of Reading Fiction”</a:t>
            </a:r>
          </a:p>
          <a:p>
            <a:pPr lvl="1"/>
            <a:r>
              <a:rPr lang="en-US" sz="700" dirty="0"/>
              <a:t> </a:t>
            </a:r>
            <a:r>
              <a:rPr lang="en-US" sz="1100" dirty="0">
                <a:hlinkClick r:id="rId3"/>
              </a:rPr>
              <a:t>https://www.psychologytoday.com/us/blog/your-future-self/201806/the-real-life-benefits-reading-fiction</a:t>
            </a:r>
            <a:r>
              <a:rPr lang="en-US" sz="1100" dirty="0"/>
              <a:t> </a:t>
            </a:r>
          </a:p>
          <a:p>
            <a:pPr marL="0" indent="0">
              <a:buNone/>
            </a:pPr>
            <a:endParaRPr lang="en-US" sz="1100" dirty="0"/>
          </a:p>
          <a:p>
            <a:r>
              <a:rPr lang="en-US" sz="1100" dirty="0"/>
              <a:t>The Great American Read by PBS </a:t>
            </a:r>
          </a:p>
          <a:p>
            <a:pPr lvl="1"/>
            <a:r>
              <a:rPr lang="en-US" sz="1100" dirty="0"/>
              <a:t>Learn more: </a:t>
            </a:r>
            <a:r>
              <a:rPr lang="en-US" sz="1100" dirty="0">
                <a:hlinkClick r:id="rId4"/>
              </a:rPr>
              <a:t>https://www.pbs.org/the-great-american-read/home/</a:t>
            </a:r>
            <a:r>
              <a:rPr lang="en-US" sz="1100" dirty="0"/>
              <a:t> </a:t>
            </a:r>
          </a:p>
          <a:p>
            <a:pPr lvl="1"/>
            <a:r>
              <a:rPr lang="en-US" sz="1100" dirty="0"/>
              <a:t>Reading list: </a:t>
            </a:r>
            <a:r>
              <a:rPr lang="en-US" sz="1100" dirty="0">
                <a:hlinkClick r:id="rId5"/>
              </a:rPr>
              <a:t>https://bento.cdn.pbs.org/hostedbento-prod/filer_public/greatamericanread/TGAR_BookChecklist_2018.pdf</a:t>
            </a:r>
            <a:r>
              <a:rPr lang="en-US" sz="1100" dirty="0"/>
              <a:t> </a:t>
            </a:r>
          </a:p>
          <a:p>
            <a:pPr lvl="1"/>
            <a:endParaRPr lang="en-US" sz="1100" dirty="0"/>
          </a:p>
          <a:p>
            <a:r>
              <a:rPr lang="en-US" sz="1100" dirty="0"/>
              <a:t>88 books to enjoy this summer: the TED reading list</a:t>
            </a:r>
          </a:p>
          <a:p>
            <a:pPr lvl="1"/>
            <a:r>
              <a:rPr lang="en-US" sz="1100" dirty="0">
                <a:hlinkClick r:id="rId6"/>
              </a:rPr>
              <a:t>https://ideas.ted.com/88-books-to-enjoy-this-summer-the-ted-reading-list/?utm_campaign=social&amp;utm_medium=referral&amp;utm_source=facebook.com&amp;utm_content=ideas-blog&amp;utm_term=education</a:t>
            </a:r>
            <a:endParaRPr lang="en-US" sz="1100" dirty="0"/>
          </a:p>
          <a:p>
            <a:pPr lvl="1"/>
            <a:r>
              <a:rPr lang="en-US" sz="1100" dirty="0"/>
              <a:t> </a:t>
            </a:r>
          </a:p>
          <a:p>
            <a:r>
              <a:rPr lang="en-US" sz="1100" dirty="0"/>
              <a:t>Longevity Research and Social Groups: Live Longer… Join a Book Club!</a:t>
            </a:r>
          </a:p>
          <a:p>
            <a:pPr lvl="1"/>
            <a:r>
              <a:rPr lang="en-US" sz="1100" dirty="0">
                <a:hlinkClick r:id="rId7"/>
              </a:rPr>
              <a:t>https://www.uq.edu.au/news/article/2016/02/want-longer-life-join-club</a:t>
            </a:r>
            <a:r>
              <a:rPr lang="en-US" sz="1100" dirty="0"/>
              <a:t>  </a:t>
            </a:r>
          </a:p>
          <a:p>
            <a:pPr lvl="1"/>
            <a:r>
              <a:rPr lang="en-US" sz="1100" dirty="0" err="1"/>
              <a:t>BMJ</a:t>
            </a:r>
            <a:r>
              <a:rPr lang="en-US" sz="1100" dirty="0"/>
              <a:t> Open- research article “Social group memberships in retirement are associated with reduced risk of premature death: evidence from a longitudinal cohort study” </a:t>
            </a:r>
            <a:r>
              <a:rPr lang="en-US" sz="1100" dirty="0">
                <a:hlinkClick r:id="rId8"/>
              </a:rPr>
              <a:t>http://bmjopen.bmj.com/content/6/2/e010164</a:t>
            </a:r>
            <a:r>
              <a:rPr lang="en-US" sz="1100" dirty="0"/>
              <a:t>  </a:t>
            </a:r>
          </a:p>
          <a:p>
            <a:pPr lvl="1"/>
            <a:endParaRPr lang="en-US" sz="1100" dirty="0"/>
          </a:p>
          <a:p>
            <a:r>
              <a:rPr lang="en-US" sz="1100" dirty="0"/>
              <a:t>The New Yorker: “Can Reading Make You Happier?”</a:t>
            </a:r>
          </a:p>
          <a:p>
            <a:pPr lvl="1"/>
            <a:r>
              <a:rPr lang="en-US" sz="1100" dirty="0">
                <a:hlinkClick r:id="rId9"/>
              </a:rPr>
              <a:t>https://www.newyorker.com/culture/cultural-comment/can-reading-make-you-happier</a:t>
            </a:r>
            <a:endParaRPr lang="en-US" sz="1100" dirty="0"/>
          </a:p>
          <a:p>
            <a:pPr lvl="1"/>
            <a:endParaRPr lang="en-US" sz="1100" dirty="0"/>
          </a:p>
          <a:p>
            <a:r>
              <a:rPr lang="en-US" sz="1100" dirty="0"/>
              <a:t>We Need Diverse Books </a:t>
            </a:r>
            <a:r>
              <a:rPr lang="en-US" sz="1100" dirty="0">
                <a:hlinkClick r:id="rId10"/>
              </a:rPr>
              <a:t>https://diversebooks.org/</a:t>
            </a:r>
            <a:r>
              <a:rPr lang="en-US" sz="1100" dirty="0"/>
              <a:t> </a:t>
            </a:r>
          </a:p>
          <a:p>
            <a:pPr marL="0" indent="0">
              <a:buNone/>
            </a:pPr>
            <a:endParaRPr lang="en-US" sz="1100" dirty="0"/>
          </a:p>
          <a:p>
            <a:pPr lvl="1"/>
            <a:endParaRPr lang="en-US" sz="1100" dirty="0"/>
          </a:p>
          <a:p>
            <a:pPr lvl="1"/>
            <a:endParaRPr lang="en-US" sz="1100" dirty="0"/>
          </a:p>
          <a:p>
            <a:pPr lvl="1"/>
            <a:endParaRPr lang="en-US" dirty="0"/>
          </a:p>
        </p:txBody>
      </p:sp>
      <p:sp>
        <p:nvSpPr>
          <p:cNvPr id="4" name="Title 3">
            <a:extLst>
              <a:ext uri="{FF2B5EF4-FFF2-40B4-BE49-F238E27FC236}">
                <a16:creationId xmlns="" xmlns:a16="http://schemas.microsoft.com/office/drawing/2014/main" id="{13C19AF4-7EFA-4591-AC22-122B443009A3}"/>
              </a:ext>
            </a:extLst>
          </p:cNvPr>
          <p:cNvSpPr>
            <a:spLocks noGrp="1"/>
          </p:cNvSpPr>
          <p:nvPr>
            <p:ph type="title"/>
          </p:nvPr>
        </p:nvSpPr>
        <p:spPr>
          <a:xfrm>
            <a:off x="152400" y="152400"/>
            <a:ext cx="6383538" cy="1143000"/>
          </a:xfrm>
        </p:spPr>
        <p:txBody>
          <a:bodyPr/>
          <a:lstStyle/>
          <a:p>
            <a:r>
              <a:rPr lang="en-US" dirty="0"/>
              <a:t>Resources: </a:t>
            </a:r>
          </a:p>
        </p:txBody>
      </p:sp>
    </p:spTree>
    <p:extLst>
      <p:ext uri="{BB962C8B-B14F-4D97-AF65-F5344CB8AC3E}">
        <p14:creationId xmlns:p14="http://schemas.microsoft.com/office/powerpoint/2010/main" val="1175835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A176339F-1269-4519-B4BA-BEF0C2133368}"/>
              </a:ext>
            </a:extLst>
          </p:cNvPr>
          <p:cNvSpPr>
            <a:spLocks noGrp="1"/>
          </p:cNvSpPr>
          <p:nvPr>
            <p:ph type="body" sz="half" idx="2"/>
          </p:nvPr>
        </p:nvSpPr>
        <p:spPr>
          <a:xfrm>
            <a:off x="838200" y="990600"/>
            <a:ext cx="3770314" cy="2895600"/>
          </a:xfrm>
        </p:spPr>
        <p:txBody>
          <a:bodyPr>
            <a:normAutofit/>
          </a:bodyPr>
          <a:lstStyle/>
          <a:p>
            <a:r>
              <a:rPr lang="en-US" dirty="0"/>
              <a:t>Fun science behind why reading is good for you</a:t>
            </a:r>
          </a:p>
          <a:p>
            <a:r>
              <a:rPr lang="en-US" dirty="0"/>
              <a:t>My recent favorite reads</a:t>
            </a:r>
          </a:p>
          <a:p>
            <a:r>
              <a:rPr lang="en-US" dirty="0"/>
              <a:t>The Great American Read (PBS)</a:t>
            </a:r>
          </a:p>
          <a:p>
            <a:r>
              <a:rPr lang="en-US" dirty="0"/>
              <a:t>A TED Reading List</a:t>
            </a:r>
          </a:p>
          <a:p>
            <a:r>
              <a:rPr lang="en-US" dirty="0"/>
              <a:t>Kitsap Regional Library’s </a:t>
            </a:r>
            <a:endParaRPr lang="en-US" dirty="0" smtClean="0"/>
          </a:p>
          <a:p>
            <a:pPr marL="0" indent="0">
              <a:buNone/>
            </a:pPr>
            <a:r>
              <a:rPr lang="en-US" dirty="0" smtClean="0"/>
              <a:t>Summer  </a:t>
            </a:r>
            <a:r>
              <a:rPr lang="en-US" dirty="0"/>
              <a:t>Learning program with Lisa Lechuga</a:t>
            </a:r>
          </a:p>
          <a:p>
            <a:r>
              <a:rPr lang="en-US" dirty="0"/>
              <a:t>Q&amp;A and share and tell…</a:t>
            </a:r>
          </a:p>
        </p:txBody>
      </p:sp>
      <p:sp>
        <p:nvSpPr>
          <p:cNvPr id="4" name="Title 3">
            <a:extLst>
              <a:ext uri="{FF2B5EF4-FFF2-40B4-BE49-F238E27FC236}">
                <a16:creationId xmlns="" xmlns:a16="http://schemas.microsoft.com/office/drawing/2014/main" id="{044F4C93-EB4A-4902-8723-F982A9448773}"/>
              </a:ext>
            </a:extLst>
          </p:cNvPr>
          <p:cNvSpPr>
            <a:spLocks noGrp="1"/>
          </p:cNvSpPr>
          <p:nvPr>
            <p:ph type="title"/>
          </p:nvPr>
        </p:nvSpPr>
        <p:spPr/>
        <p:txBody>
          <a:bodyPr/>
          <a:lstStyle/>
          <a:p>
            <a:r>
              <a:rPr lang="en-US" dirty="0"/>
              <a:t>Confessions of a Book Pusher…</a:t>
            </a:r>
          </a:p>
        </p:txBody>
      </p:sp>
      <p:pic>
        <p:nvPicPr>
          <p:cNvPr id="9" name="Picture Placeholder 8">
            <a:extLst>
              <a:ext uri="{FF2B5EF4-FFF2-40B4-BE49-F238E27FC236}">
                <a16:creationId xmlns="" xmlns:a16="http://schemas.microsoft.com/office/drawing/2014/main" id="{CAE26D1D-B93C-402A-A4CE-42FE2ECF4B76}"/>
              </a:ext>
            </a:extLst>
          </p:cNvPr>
          <p:cNvPicPr>
            <a:picLocks noGrp="1" noChangeAspect="1"/>
          </p:cNvPicPr>
          <p:nvPr>
            <p:ph type="pic" idx="1"/>
          </p:nvPr>
        </p:nvPicPr>
        <p:blipFill>
          <a:blip r:embed="rId2"/>
          <a:srcRect l="2096" r="2096"/>
          <a:stretch>
            <a:fillRect/>
          </a:stretch>
        </p:blipFill>
        <p:spPr>
          <a:prstGeom prst="rect">
            <a:avLst/>
          </a:prstGeom>
        </p:spPr>
      </p:pic>
    </p:spTree>
    <p:extLst>
      <p:ext uri="{BB962C8B-B14F-4D97-AF65-F5344CB8AC3E}">
        <p14:creationId xmlns:p14="http://schemas.microsoft.com/office/powerpoint/2010/main" val="1185785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p:txBody>
          <a:bodyPr>
            <a:noAutofit/>
          </a:bodyPr>
          <a:lstStyle/>
          <a:p>
            <a:r>
              <a:rPr lang="en-US" sz="2800" dirty="0"/>
              <a:t>“What is a great book? It is a book that </a:t>
            </a:r>
            <a:r>
              <a:rPr lang="en-US" sz="2800" b="1" u="sng" dirty="0"/>
              <a:t>YOU</a:t>
            </a:r>
            <a:r>
              <a:rPr lang="en-US" sz="2800" dirty="0"/>
              <a:t> have enjoyed. That is a great book.”- Nancy Pearl</a:t>
            </a:r>
          </a:p>
        </p:txBody>
      </p:sp>
      <p:sp>
        <p:nvSpPr>
          <p:cNvPr id="4" name="Title 3"/>
          <p:cNvSpPr>
            <a:spLocks noGrp="1"/>
          </p:cNvSpPr>
          <p:nvPr>
            <p:ph type="title"/>
          </p:nvPr>
        </p:nvSpPr>
        <p:spPr/>
        <p:txBody>
          <a:bodyPr/>
          <a:lstStyle/>
          <a:p>
            <a:r>
              <a:rPr lang="en-US" dirty="0"/>
              <a:t>No required reading!</a:t>
            </a:r>
          </a:p>
        </p:txBody>
      </p:sp>
      <p:pic>
        <p:nvPicPr>
          <p:cNvPr id="2050" name="Picture 2"/>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t="3574" b="3574"/>
          <a:stretch>
            <a:fillRect/>
          </a:stretch>
        </p:blipFill>
        <p:spPr bwMode="auto">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a:extLst>
              <a:ext uri="{FF2B5EF4-FFF2-40B4-BE49-F238E27FC236}">
                <a16:creationId xmlns="" xmlns:a16="http://schemas.microsoft.com/office/drawing/2014/main" id="{F993515D-22FD-4C0C-AA75-92BB1997D273}"/>
              </a:ext>
            </a:extLst>
          </p:cNvPr>
          <p:cNvPicPr>
            <a:picLocks noChangeAspect="1"/>
          </p:cNvPicPr>
          <p:nvPr/>
        </p:nvPicPr>
        <p:blipFill>
          <a:blip r:embed="rId3"/>
          <a:stretch>
            <a:fillRect/>
          </a:stretch>
        </p:blipFill>
        <p:spPr>
          <a:xfrm>
            <a:off x="2286000" y="2843614"/>
            <a:ext cx="1905000" cy="1905000"/>
          </a:xfrm>
          <a:prstGeom prst="rect">
            <a:avLst/>
          </a:prstGeom>
        </p:spPr>
      </p:pic>
    </p:spTree>
    <p:extLst>
      <p:ext uri="{BB962C8B-B14F-4D97-AF65-F5344CB8AC3E}">
        <p14:creationId xmlns:p14="http://schemas.microsoft.com/office/powerpoint/2010/main" val="3630698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 xmlns:a16="http://schemas.microsoft.com/office/drawing/2014/main" id="{29DAD761-82E3-469A-BA6F-134015881C69}"/>
              </a:ext>
            </a:extLst>
          </p:cNvPr>
          <p:cNvPicPr>
            <a:picLocks noGrp="1" noChangeAspect="1"/>
          </p:cNvPicPr>
          <p:nvPr>
            <p:ph type="pic" idx="1"/>
          </p:nvPr>
        </p:nvPicPr>
        <p:blipFill>
          <a:blip r:embed="rId2"/>
          <a:srcRect l="23980" r="23980"/>
          <a:stretch>
            <a:fillRect/>
          </a:stretch>
        </p:blipFill>
        <p:spPr>
          <a:prstGeom prst="rect">
            <a:avLst/>
          </a:prstGeom>
        </p:spPr>
      </p:pic>
      <p:sp>
        <p:nvSpPr>
          <p:cNvPr id="3" name="Text Placeholder 2">
            <a:extLst>
              <a:ext uri="{FF2B5EF4-FFF2-40B4-BE49-F238E27FC236}">
                <a16:creationId xmlns="" xmlns:a16="http://schemas.microsoft.com/office/drawing/2014/main" id="{92EB5DFF-81FD-40BF-AEF4-950BADC25ADF}"/>
              </a:ext>
            </a:extLst>
          </p:cNvPr>
          <p:cNvSpPr>
            <a:spLocks noGrp="1"/>
          </p:cNvSpPr>
          <p:nvPr>
            <p:ph type="body" sz="half" idx="2"/>
          </p:nvPr>
        </p:nvSpPr>
        <p:spPr>
          <a:xfrm>
            <a:off x="727268" y="1010486"/>
            <a:ext cx="3844733" cy="2342314"/>
          </a:xfrm>
        </p:spPr>
        <p:txBody>
          <a:bodyPr>
            <a:normAutofit/>
          </a:bodyPr>
          <a:lstStyle/>
          <a:p>
            <a:r>
              <a:rPr lang="en-US" sz="2000" dirty="0"/>
              <a:t>Did you know your friendly librarians can help you find your next great read! </a:t>
            </a:r>
          </a:p>
          <a:p>
            <a:r>
              <a:rPr lang="en-US" sz="2000" dirty="0"/>
              <a:t>Seriously, it is one of the best parts of the job!</a:t>
            </a:r>
          </a:p>
        </p:txBody>
      </p:sp>
      <p:sp>
        <p:nvSpPr>
          <p:cNvPr id="4" name="Title 3">
            <a:extLst>
              <a:ext uri="{FF2B5EF4-FFF2-40B4-BE49-F238E27FC236}">
                <a16:creationId xmlns="" xmlns:a16="http://schemas.microsoft.com/office/drawing/2014/main" id="{42D8AC99-FC92-4AC4-A175-37FC62FFD608}"/>
              </a:ext>
            </a:extLst>
          </p:cNvPr>
          <p:cNvSpPr>
            <a:spLocks noGrp="1"/>
          </p:cNvSpPr>
          <p:nvPr>
            <p:ph type="title"/>
          </p:nvPr>
        </p:nvSpPr>
        <p:spPr>
          <a:xfrm>
            <a:off x="727268" y="4495800"/>
            <a:ext cx="6383538" cy="1143000"/>
          </a:xfrm>
        </p:spPr>
        <p:txBody>
          <a:bodyPr/>
          <a:lstStyle/>
          <a:p>
            <a:pPr marL="0" indent="0">
              <a:buNone/>
            </a:pPr>
            <a:r>
              <a:rPr lang="en-US" dirty="0"/>
              <a:t>Reader’s Advisory @ Your Library!</a:t>
            </a:r>
          </a:p>
        </p:txBody>
      </p:sp>
    </p:spTree>
    <p:extLst>
      <p:ext uri="{BB962C8B-B14F-4D97-AF65-F5344CB8AC3E}">
        <p14:creationId xmlns:p14="http://schemas.microsoft.com/office/powerpoint/2010/main" val="1989737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25B00AC0-A2FC-4101-9AB3-33A8A2CFBAFF}"/>
              </a:ext>
            </a:extLst>
          </p:cNvPr>
          <p:cNvSpPr>
            <a:spLocks noGrp="1"/>
          </p:cNvSpPr>
          <p:nvPr>
            <p:ph type="body" sz="half" idx="2"/>
          </p:nvPr>
        </p:nvSpPr>
        <p:spPr>
          <a:xfrm>
            <a:off x="609600" y="1010486"/>
            <a:ext cx="4267199" cy="2822544"/>
          </a:xfrm>
        </p:spPr>
        <p:txBody>
          <a:bodyPr>
            <a:normAutofit fontScale="77500" lnSpcReduction="20000"/>
          </a:bodyPr>
          <a:lstStyle/>
          <a:p>
            <a:r>
              <a:rPr lang="en-US" sz="2900" dirty="0"/>
              <a:t>“The Real-Life Benefits of Reading Fiction” 2018</a:t>
            </a:r>
          </a:p>
          <a:p>
            <a:pPr marL="0" indent="0">
              <a:buNone/>
            </a:pPr>
            <a:r>
              <a:rPr lang="en-US" sz="2200" dirty="0"/>
              <a:t> </a:t>
            </a:r>
            <a:r>
              <a:rPr lang="en-US" sz="2200" dirty="0">
                <a:hlinkClick r:id="rId2"/>
              </a:rPr>
              <a:t>https://www.psychologytoday.com/us/blog/your-future-self/201806/the-real-life-benefits-reading-fiction</a:t>
            </a:r>
            <a:endParaRPr lang="en-US" sz="2200" dirty="0"/>
          </a:p>
          <a:p>
            <a:pPr marL="0" indent="0">
              <a:buNone/>
            </a:pPr>
            <a:endParaRPr lang="en-US" sz="2200" dirty="0"/>
          </a:p>
          <a:p>
            <a:r>
              <a:rPr lang="en-US" sz="2200" dirty="0"/>
              <a:t>Empathy</a:t>
            </a:r>
          </a:p>
          <a:p>
            <a:r>
              <a:rPr lang="en-US" sz="2200" dirty="0"/>
              <a:t>Longevity</a:t>
            </a:r>
          </a:p>
          <a:p>
            <a:r>
              <a:rPr lang="en-US" sz="2200" dirty="0"/>
              <a:t>Sharper and healthier mind</a:t>
            </a:r>
          </a:p>
          <a:p>
            <a:endParaRPr lang="en-US" dirty="0"/>
          </a:p>
        </p:txBody>
      </p:sp>
      <p:sp>
        <p:nvSpPr>
          <p:cNvPr id="4" name="Title 3">
            <a:extLst>
              <a:ext uri="{FF2B5EF4-FFF2-40B4-BE49-F238E27FC236}">
                <a16:creationId xmlns="" xmlns:a16="http://schemas.microsoft.com/office/drawing/2014/main" id="{AB04971E-2390-41C5-BA08-15F3C2B15CB9}"/>
              </a:ext>
            </a:extLst>
          </p:cNvPr>
          <p:cNvSpPr>
            <a:spLocks noGrp="1"/>
          </p:cNvSpPr>
          <p:nvPr>
            <p:ph type="title"/>
          </p:nvPr>
        </p:nvSpPr>
        <p:spPr>
          <a:xfrm>
            <a:off x="877887" y="5105400"/>
            <a:ext cx="6383538" cy="1143000"/>
          </a:xfrm>
        </p:spPr>
        <p:txBody>
          <a:bodyPr/>
          <a:lstStyle/>
          <a:p>
            <a:r>
              <a:rPr lang="en-US" dirty="0"/>
              <a:t>Reading is GOOD for you!</a:t>
            </a:r>
          </a:p>
        </p:txBody>
      </p:sp>
      <p:pic>
        <p:nvPicPr>
          <p:cNvPr id="8" name="Picture 7">
            <a:extLst>
              <a:ext uri="{FF2B5EF4-FFF2-40B4-BE49-F238E27FC236}">
                <a16:creationId xmlns="" xmlns:a16="http://schemas.microsoft.com/office/drawing/2014/main" id="{AC64F964-5E5D-471A-85BF-06D7EC595C68}"/>
              </a:ext>
            </a:extLst>
          </p:cNvPr>
          <p:cNvPicPr>
            <a:picLocks noChangeAspect="1"/>
          </p:cNvPicPr>
          <p:nvPr/>
        </p:nvPicPr>
        <p:blipFill>
          <a:blip r:embed="rId3"/>
          <a:stretch>
            <a:fillRect/>
          </a:stretch>
        </p:blipFill>
        <p:spPr>
          <a:xfrm>
            <a:off x="5562600" y="304800"/>
            <a:ext cx="2743199" cy="3528230"/>
          </a:xfrm>
          <a:prstGeom prst="rect">
            <a:avLst/>
          </a:prstGeom>
        </p:spPr>
      </p:pic>
      <p:sp>
        <p:nvSpPr>
          <p:cNvPr id="9" name="Rectangle 8">
            <a:extLst>
              <a:ext uri="{FF2B5EF4-FFF2-40B4-BE49-F238E27FC236}">
                <a16:creationId xmlns="" xmlns:a16="http://schemas.microsoft.com/office/drawing/2014/main" id="{333F6B2E-C9AB-4810-91B0-2229057A08A0}"/>
              </a:ext>
            </a:extLst>
          </p:cNvPr>
          <p:cNvSpPr/>
          <p:nvPr/>
        </p:nvSpPr>
        <p:spPr>
          <a:xfrm>
            <a:off x="4597894" y="3818090"/>
            <a:ext cx="4241306" cy="577081"/>
          </a:xfrm>
          <a:prstGeom prst="rect">
            <a:avLst/>
          </a:prstGeom>
        </p:spPr>
        <p:txBody>
          <a:bodyPr wrap="square">
            <a:spAutoFit/>
          </a:bodyPr>
          <a:lstStyle/>
          <a:p>
            <a:r>
              <a:rPr lang="en-US" sz="1050" dirty="0"/>
              <a:t>“A Reading Hug” from </a:t>
            </a:r>
            <a:r>
              <a:rPr lang="en-US" sz="1050" dirty="0">
                <a:hlinkClick r:id="rId4"/>
              </a:rPr>
              <a:t>http://russonreading.blogspot.com/2016/03/reading-our-way-to-empathy.html</a:t>
            </a:r>
            <a:r>
              <a:rPr lang="en-US" sz="1050" dirty="0"/>
              <a:t> </a:t>
            </a:r>
          </a:p>
        </p:txBody>
      </p:sp>
    </p:spTree>
    <p:extLst>
      <p:ext uri="{BB962C8B-B14F-4D97-AF65-F5344CB8AC3E}">
        <p14:creationId xmlns:p14="http://schemas.microsoft.com/office/powerpoint/2010/main" val="2077466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AF5EDA75-E78B-4D0D-B415-128B8D9E527E}"/>
              </a:ext>
            </a:extLst>
          </p:cNvPr>
          <p:cNvSpPr>
            <a:spLocks noGrp="1"/>
          </p:cNvSpPr>
          <p:nvPr>
            <p:ph type="body" sz="half" idx="2"/>
          </p:nvPr>
        </p:nvSpPr>
        <p:spPr>
          <a:xfrm>
            <a:off x="877886" y="1010485"/>
            <a:ext cx="4760913" cy="3453935"/>
          </a:xfrm>
        </p:spPr>
        <p:txBody>
          <a:bodyPr>
            <a:normAutofit fontScale="85000" lnSpcReduction="10000"/>
          </a:bodyPr>
          <a:lstStyle/>
          <a:p>
            <a:r>
              <a:rPr lang="en-US" b="1" i="1" dirty="0">
                <a:solidFill>
                  <a:srgbClr val="333333"/>
                </a:solidFill>
                <a:latin typeface="Georgia" panose="02040502050405020303" pitchFamily="18" charset="0"/>
              </a:rPr>
              <a:t>Short Nights of the Shadow Catcher, The Epic Life and Immortal Photographs of Edward Curtis </a:t>
            </a:r>
            <a:r>
              <a:rPr lang="en-US" dirty="0">
                <a:solidFill>
                  <a:srgbClr val="333333"/>
                </a:solidFill>
                <a:latin typeface="Georgia" panose="02040502050405020303" pitchFamily="18" charset="0"/>
              </a:rPr>
              <a:t>by Timothy Egan</a:t>
            </a:r>
            <a:endParaRPr lang="en-US" dirty="0"/>
          </a:p>
          <a:p>
            <a:endParaRPr lang="en-US" dirty="0"/>
          </a:p>
          <a:p>
            <a:endParaRPr lang="en-US" dirty="0"/>
          </a:p>
          <a:p>
            <a:r>
              <a:rPr lang="en-US" dirty="0"/>
              <a:t>Seattle Art Museum Show: </a:t>
            </a:r>
            <a:r>
              <a:rPr lang="en-US" b="1" i="1" dirty="0"/>
              <a:t>Double Exposure </a:t>
            </a:r>
            <a:r>
              <a:rPr lang="en-US" dirty="0"/>
              <a:t>June 14- September 9</a:t>
            </a:r>
          </a:p>
          <a:p>
            <a:pPr marL="0" indent="0">
              <a:buNone/>
            </a:pPr>
            <a:r>
              <a:rPr lang="en-US" dirty="0"/>
              <a:t>Double Exposure: Edward S. Curtis, Marianne Nicolson, Tracy Rector, Will </a:t>
            </a:r>
            <a:r>
              <a:rPr lang="en-US" dirty="0" smtClean="0"/>
              <a:t>Wilson: </a:t>
            </a:r>
            <a:r>
              <a:rPr lang="en-US" dirty="0"/>
              <a:t>features 150 images by a historic photographer, alongside immersive experiences from three contemporary artists. Across a spectrum of media rooted in lens-based processes, all four artists contribute to a complex and ever-expanding portrait of Native America</a:t>
            </a:r>
          </a:p>
          <a:p>
            <a:pPr marL="0" indent="0">
              <a:buNone/>
            </a:pPr>
            <a:r>
              <a:rPr lang="en-US" dirty="0">
                <a:hlinkClick r:id="rId2"/>
              </a:rPr>
              <a:t>http://doubleexposure.site.seattleartmuseum.org/</a:t>
            </a:r>
            <a:r>
              <a:rPr lang="en-US" dirty="0"/>
              <a:t> </a:t>
            </a:r>
          </a:p>
          <a:p>
            <a:endParaRPr lang="en-US" dirty="0"/>
          </a:p>
        </p:txBody>
      </p:sp>
      <p:sp>
        <p:nvSpPr>
          <p:cNvPr id="4" name="Title 3">
            <a:extLst>
              <a:ext uri="{FF2B5EF4-FFF2-40B4-BE49-F238E27FC236}">
                <a16:creationId xmlns="" xmlns:a16="http://schemas.microsoft.com/office/drawing/2014/main" id="{D783993A-8157-4322-83E9-A369E54F6E31}"/>
              </a:ext>
            </a:extLst>
          </p:cNvPr>
          <p:cNvSpPr>
            <a:spLocks noGrp="1"/>
          </p:cNvSpPr>
          <p:nvPr>
            <p:ph type="title"/>
          </p:nvPr>
        </p:nvSpPr>
        <p:spPr/>
        <p:txBody>
          <a:bodyPr/>
          <a:lstStyle/>
          <a:p>
            <a:r>
              <a:rPr lang="en-US" dirty="0"/>
              <a:t>Melody’s Reads</a:t>
            </a:r>
          </a:p>
        </p:txBody>
      </p:sp>
      <p:pic>
        <p:nvPicPr>
          <p:cNvPr id="6" name="Picture 5">
            <a:extLst>
              <a:ext uri="{FF2B5EF4-FFF2-40B4-BE49-F238E27FC236}">
                <a16:creationId xmlns="" xmlns:a16="http://schemas.microsoft.com/office/drawing/2014/main" id="{1701F235-3147-464A-8810-995954297F23}"/>
              </a:ext>
            </a:extLst>
          </p:cNvPr>
          <p:cNvPicPr>
            <a:picLocks noChangeAspect="1"/>
          </p:cNvPicPr>
          <p:nvPr/>
        </p:nvPicPr>
        <p:blipFill>
          <a:blip r:embed="rId3"/>
          <a:stretch>
            <a:fillRect/>
          </a:stretch>
        </p:blipFill>
        <p:spPr>
          <a:xfrm>
            <a:off x="5751687" y="685800"/>
            <a:ext cx="2922782" cy="4419600"/>
          </a:xfrm>
          <a:prstGeom prst="rect">
            <a:avLst/>
          </a:prstGeom>
        </p:spPr>
      </p:pic>
    </p:spTree>
    <p:extLst>
      <p:ext uri="{BB962C8B-B14F-4D97-AF65-F5344CB8AC3E}">
        <p14:creationId xmlns:p14="http://schemas.microsoft.com/office/powerpoint/2010/main" val="1416618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 xmlns:a16="http://schemas.microsoft.com/office/drawing/2014/main" id="{07D24888-28B1-4219-AEA3-83BC2594A1B1}"/>
              </a:ext>
            </a:extLst>
          </p:cNvPr>
          <p:cNvPicPr>
            <a:picLocks noGrp="1" noChangeAspect="1"/>
          </p:cNvPicPr>
          <p:nvPr>
            <p:ph type="pic" idx="1"/>
          </p:nvPr>
        </p:nvPicPr>
        <p:blipFill>
          <a:blip r:embed="rId2"/>
          <a:srcRect l="12195" r="12195"/>
          <a:stretch>
            <a:fillRect/>
          </a:stretch>
        </p:blipFill>
        <p:spPr>
          <a:prstGeom prst="rect">
            <a:avLst/>
          </a:prstGeom>
        </p:spPr>
      </p:pic>
      <p:sp>
        <p:nvSpPr>
          <p:cNvPr id="3" name="Text Placeholder 2"/>
          <p:cNvSpPr>
            <a:spLocks noGrp="1"/>
          </p:cNvSpPr>
          <p:nvPr>
            <p:ph type="body" sz="half" idx="2"/>
          </p:nvPr>
        </p:nvSpPr>
        <p:spPr>
          <a:xfrm>
            <a:off x="609600" y="533400"/>
            <a:ext cx="4190999" cy="3505200"/>
          </a:xfrm>
        </p:spPr>
        <p:txBody>
          <a:bodyPr>
            <a:normAutofit/>
          </a:bodyPr>
          <a:lstStyle/>
          <a:p>
            <a:r>
              <a:rPr lang="en-US" sz="2000" dirty="0"/>
              <a:t>List of America’s 100 most-loved novels brought to you by The Great American Read and readers across the country.</a:t>
            </a:r>
            <a:r>
              <a:rPr lang="en-US" sz="2000" dirty="0">
                <a:hlinkClick r:id="rId3"/>
              </a:rPr>
              <a:t> </a:t>
            </a:r>
            <a:endParaRPr lang="en-US" sz="2000" dirty="0"/>
          </a:p>
          <a:p>
            <a:r>
              <a:rPr lang="en-US" sz="2000" dirty="0"/>
              <a:t>Read, watch, vote</a:t>
            </a:r>
            <a:r>
              <a:rPr lang="en-US" sz="2000" dirty="0" smtClean="0"/>
              <a:t>.</a:t>
            </a:r>
          </a:p>
          <a:p>
            <a:r>
              <a:rPr lang="en-US" sz="2000" dirty="0" smtClean="0"/>
              <a:t>Diverse selection</a:t>
            </a:r>
            <a:endParaRPr lang="en-US" sz="2000" dirty="0"/>
          </a:p>
          <a:p>
            <a:r>
              <a:rPr lang="en-US" sz="2000" dirty="0">
                <a:hlinkClick r:id="rId3"/>
              </a:rPr>
              <a:t> http://www.pbs.org/the-great-american-read/books/#/</a:t>
            </a:r>
            <a:endParaRPr lang="en-US" sz="2000" dirty="0"/>
          </a:p>
          <a:p>
            <a:endParaRPr lang="en-US" sz="2000" dirty="0"/>
          </a:p>
        </p:txBody>
      </p:sp>
      <p:sp>
        <p:nvSpPr>
          <p:cNvPr id="4" name="Title 3"/>
          <p:cNvSpPr>
            <a:spLocks noGrp="1"/>
          </p:cNvSpPr>
          <p:nvPr>
            <p:ph type="title"/>
          </p:nvPr>
        </p:nvSpPr>
        <p:spPr>
          <a:xfrm>
            <a:off x="609600" y="4800600"/>
            <a:ext cx="8229600" cy="1143000"/>
          </a:xfrm>
        </p:spPr>
        <p:txBody>
          <a:bodyPr/>
          <a:lstStyle/>
          <a:p>
            <a:r>
              <a:rPr lang="en-US" dirty="0"/>
              <a:t>PBS </a:t>
            </a:r>
            <a:r>
              <a:rPr lang="en-US" dirty="0" smtClean="0"/>
              <a:t/>
            </a:r>
            <a:br>
              <a:rPr lang="en-US" dirty="0" smtClean="0"/>
            </a:br>
            <a:r>
              <a:rPr lang="en-US" dirty="0" smtClean="0"/>
              <a:t>The </a:t>
            </a:r>
            <a:r>
              <a:rPr lang="en-US" dirty="0"/>
              <a:t>Great </a:t>
            </a:r>
            <a:r>
              <a:rPr lang="en-US" dirty="0" smtClean="0"/>
              <a:t>American </a:t>
            </a:r>
            <a:r>
              <a:rPr lang="en-US" dirty="0"/>
              <a:t>Read</a:t>
            </a:r>
          </a:p>
        </p:txBody>
      </p:sp>
    </p:spTree>
    <p:extLst>
      <p:ext uri="{BB962C8B-B14F-4D97-AF65-F5344CB8AC3E}">
        <p14:creationId xmlns:p14="http://schemas.microsoft.com/office/powerpoint/2010/main" val="2143699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BF51666A-DF00-4437-AC8F-1FD71FD0074E}"/>
              </a:ext>
            </a:extLst>
          </p:cNvPr>
          <p:cNvSpPr>
            <a:spLocks noGrp="1"/>
          </p:cNvSpPr>
          <p:nvPr>
            <p:ph type="title"/>
          </p:nvPr>
        </p:nvSpPr>
        <p:spPr/>
        <p:txBody>
          <a:bodyPr/>
          <a:lstStyle/>
          <a:p>
            <a:r>
              <a:rPr lang="en-US" dirty="0"/>
              <a:t>PBS The Great </a:t>
            </a:r>
            <a:br>
              <a:rPr lang="en-US" dirty="0"/>
            </a:br>
            <a:r>
              <a:rPr lang="en-US" dirty="0"/>
              <a:t>American Read</a:t>
            </a:r>
          </a:p>
        </p:txBody>
      </p:sp>
      <p:pic>
        <p:nvPicPr>
          <p:cNvPr id="6" name="Picture 5">
            <a:extLst>
              <a:ext uri="{FF2B5EF4-FFF2-40B4-BE49-F238E27FC236}">
                <a16:creationId xmlns="" xmlns:a16="http://schemas.microsoft.com/office/drawing/2014/main" id="{3CDF07DA-00FE-4969-B345-FFF514552D3C}"/>
              </a:ext>
            </a:extLst>
          </p:cNvPr>
          <p:cNvPicPr>
            <a:picLocks noChangeAspect="1"/>
          </p:cNvPicPr>
          <p:nvPr/>
        </p:nvPicPr>
        <p:blipFill>
          <a:blip r:embed="rId2"/>
          <a:stretch>
            <a:fillRect/>
          </a:stretch>
        </p:blipFill>
        <p:spPr>
          <a:xfrm>
            <a:off x="1447800" y="134455"/>
            <a:ext cx="6572250" cy="3726947"/>
          </a:xfrm>
          <a:prstGeom prst="rect">
            <a:avLst/>
          </a:prstGeom>
        </p:spPr>
      </p:pic>
      <p:pic>
        <p:nvPicPr>
          <p:cNvPr id="2" name="Picture 1">
            <a:extLst>
              <a:ext uri="{FF2B5EF4-FFF2-40B4-BE49-F238E27FC236}">
                <a16:creationId xmlns="" xmlns:a16="http://schemas.microsoft.com/office/drawing/2014/main" id="{9D9543A7-2E12-4947-BAAD-0ABA40DF4190}"/>
              </a:ext>
            </a:extLst>
          </p:cNvPr>
          <p:cNvPicPr>
            <a:picLocks noChangeAspect="1"/>
          </p:cNvPicPr>
          <p:nvPr/>
        </p:nvPicPr>
        <p:blipFill>
          <a:blip r:embed="rId3"/>
          <a:stretch>
            <a:fillRect/>
          </a:stretch>
        </p:blipFill>
        <p:spPr>
          <a:xfrm rot="1231661">
            <a:off x="5519312" y="3859381"/>
            <a:ext cx="2817148" cy="2001658"/>
          </a:xfrm>
          <a:prstGeom prst="rect">
            <a:avLst/>
          </a:prstGeom>
        </p:spPr>
      </p:pic>
      <p:pic>
        <p:nvPicPr>
          <p:cNvPr id="3" name="Picture 2">
            <a:extLst>
              <a:ext uri="{FF2B5EF4-FFF2-40B4-BE49-F238E27FC236}">
                <a16:creationId xmlns="" xmlns:a16="http://schemas.microsoft.com/office/drawing/2014/main" id="{92AF6C14-7DDB-42CB-BAA8-3CC7D97C9CB1}"/>
              </a:ext>
            </a:extLst>
          </p:cNvPr>
          <p:cNvPicPr>
            <a:picLocks noChangeAspect="1"/>
          </p:cNvPicPr>
          <p:nvPr/>
        </p:nvPicPr>
        <p:blipFill>
          <a:blip r:embed="rId4"/>
          <a:stretch>
            <a:fillRect/>
          </a:stretch>
        </p:blipFill>
        <p:spPr>
          <a:xfrm>
            <a:off x="381000" y="990600"/>
            <a:ext cx="1181640" cy="1775688"/>
          </a:xfrm>
          <a:prstGeom prst="rect">
            <a:avLst/>
          </a:prstGeom>
        </p:spPr>
      </p:pic>
    </p:spTree>
    <p:extLst>
      <p:ext uri="{BB962C8B-B14F-4D97-AF65-F5344CB8AC3E}">
        <p14:creationId xmlns:p14="http://schemas.microsoft.com/office/powerpoint/2010/main" val="1459550735"/>
      </p:ext>
    </p:extLst>
  </p:cSld>
  <p:clrMapOvr>
    <a:masterClrMapping/>
  </p:clrMapOvr>
</p:sld>
</file>

<file path=ppt/theme/theme1.xml><?xml version="1.0" encoding="utf-8"?>
<a:theme xmlns:a="http://schemas.openxmlformats.org/drawingml/2006/main" name="Slipstream">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pstream">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Slipstream</Template>
  <TotalTime>787</TotalTime>
  <Words>981</Words>
  <Application>Microsoft Office PowerPoint</Application>
  <PresentationFormat>On-screen Show (4:3)</PresentationFormat>
  <Paragraphs>114</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Slipstream</vt:lpstr>
      <vt:lpstr>The Joys of Summer Reading</vt:lpstr>
      <vt:lpstr>“What an astonishing thing a book is. It's a flat object made from a tree with flexible parts on which are imprinted lots of funny dark squiggles. But one glance at it and you're inside the mind of another person, maybe somebody dead for thousands of years. Across the millennia, an author is speaking clearly and silently inside your head, directly to you. Writing is perhaps the greatest of human inventions, binding together people who never knew each other, citizens of distant epochs. Books break the shackles of time. A book is proof that humans are capable of working magic."  [Cosmos, Part 11: The Persistence of Memory (1980)]”</vt:lpstr>
      <vt:lpstr>Confessions of a Book Pusher…</vt:lpstr>
      <vt:lpstr>No required reading!</vt:lpstr>
      <vt:lpstr>Reader’s Advisory @ Your Library!</vt:lpstr>
      <vt:lpstr>Reading is GOOD for you!</vt:lpstr>
      <vt:lpstr>Melody’s Reads</vt:lpstr>
      <vt:lpstr>PBS  The Great American Read</vt:lpstr>
      <vt:lpstr>PBS The Great  American Read</vt:lpstr>
      <vt:lpstr>Melody’s Reads</vt:lpstr>
      <vt:lpstr>The TED 88 Reading List</vt:lpstr>
      <vt:lpstr>The TED Reading List</vt:lpstr>
      <vt:lpstr>Melody’s Reads</vt:lpstr>
      <vt:lpstr>Reading “Rule of 50”</vt:lpstr>
      <vt:lpstr>Melody’s Reads</vt:lpstr>
      <vt:lpstr>Live Longer- Join a Book Club</vt:lpstr>
      <vt:lpstr>Audiobooks and Road Trips </vt:lpstr>
      <vt:lpstr>Reading Makes us Happy</vt:lpstr>
      <vt:lpstr>Imagine a world in which all children can see themselves in the pages of a book.</vt:lpstr>
      <vt:lpstr>Welcome Lisa Lechuga,  Community Engagement Manager for Kitsap Regional Library  </vt:lpstr>
      <vt:lpstr>Kitsap Regional Library’s Summer Learning</vt:lpstr>
      <vt:lpstr>Q &amp; A and Share &amp; Tell….</vt:lpstr>
      <vt:lpstr>Resources: </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Magenta Magick</dc:creator>
  <cp:lastModifiedBy>Magenta Magick</cp:lastModifiedBy>
  <cp:revision>45</cp:revision>
  <dcterms:created xsi:type="dcterms:W3CDTF">2018-05-30T13:32:56Z</dcterms:created>
  <dcterms:modified xsi:type="dcterms:W3CDTF">2018-06-15T20:23:19Z</dcterms:modified>
</cp:coreProperties>
</file>